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64" r:id="rId3"/>
    <p:sldId id="265" r:id="rId4"/>
    <p:sldId id="270" r:id="rId5"/>
    <p:sldId id="257" r:id="rId6"/>
    <p:sldId id="260" r:id="rId7"/>
    <p:sldId id="267" r:id="rId8"/>
    <p:sldId id="268" r:id="rId9"/>
    <p:sldId id="269" r:id="rId10"/>
    <p:sldId id="271" r:id="rId11"/>
    <p:sldId id="261" r:id="rId12"/>
    <p:sldId id="262" r:id="rId13"/>
    <p:sldId id="259"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lv0uTVY030pgmlT2vAUqH05JtC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zter Csontos" initials="EC" lastIdx="4" clrIdx="0">
    <p:extLst>
      <p:ext uri="{19B8F6BF-5375-455C-9EA6-DF929625EA0E}">
        <p15:presenceInfo xmlns:p15="http://schemas.microsoft.com/office/powerpoint/2012/main" userId="ca15b5daaaf7da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6"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899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a-IR" dirty="0">
                <a:solidFill>
                  <a:srgbClr val="333333"/>
                </a:solidFill>
                <a:latin typeface="Arial" pitchFamily="34"/>
                <a:cs typeface="Arial" pitchFamily="34"/>
              </a:rPr>
              <a:t>دانشجویان کارشناسی درباره ی ادبیات، تاریخ، هنر و زبان کلاسیک و مدرن ایران خواهند آموخت. در پایان تحصیلات آنها خواهند توانست متون قدیمی را به راحتی خوانده و بفهمند. آنها، همچنین خواهند توانست به درستی با فارسی زبانان سراسرِ دنیا با استفاده از فارسی مدرن گفتگو کنند که برای دانشجویان بسیار مفید است زیرا آنها می توانند به عنوان دانشجوی مهمان به ایران سفر کنند.</a:t>
            </a:r>
            <a:endParaRPr lang="en-US" dirty="0"/>
          </a:p>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89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r" rtl="1"/>
            <a:r>
              <a:rPr lang="fa-IR" dirty="0">
                <a:solidFill>
                  <a:srgbClr val="333333"/>
                </a:solidFill>
                <a:latin typeface="Arial" pitchFamily="34"/>
                <a:cs typeface="Arial" pitchFamily="34"/>
              </a:rPr>
              <a:t>آنها در این دوران به شهرهای تاریخی ایران سفر می کنند تا از نزدیک با طبیعت، هنر و معماری ایران آشنا شوند.</a:t>
            </a:r>
            <a:endParaRPr lang="hu-HU" dirty="0">
              <a:solidFill>
                <a:srgbClr val="333333"/>
              </a:solidFill>
              <a:latin typeface="Arial" pitchFamily="34"/>
            </a:endParaRPr>
          </a:p>
          <a:p>
            <a:pPr lvl="0" algn="r" rtl="1"/>
            <a:r>
              <a:rPr lang="fa-IR" dirty="0">
                <a:solidFill>
                  <a:srgbClr val="333333"/>
                </a:solidFill>
                <a:latin typeface="Arial" pitchFamily="34"/>
                <a:cs typeface="Arial" pitchFamily="34"/>
              </a:rPr>
              <a:t>دانشجویان ایرانی عزیز، لازم است بدانید که زبان تدریس در این دانشگاه مجاری است. </a:t>
            </a:r>
            <a:endParaRPr lang="fa-IR" dirty="0">
              <a:cs typeface="Arial" pitchFamily="34"/>
            </a:endParaRPr>
          </a:p>
          <a:p>
            <a:pPr marL="0" lvl="0" indent="0" algn="l" rtl="0">
              <a:spcBef>
                <a:spcPts val="0"/>
              </a:spcBef>
              <a:spcAft>
                <a:spcPts val="0"/>
              </a:spcAft>
              <a:buNone/>
            </a:pPr>
            <a:r>
              <a:rPr lang="hu-HU" dirty="0"/>
              <a:t>Viszontlátásra az Iranisztika Tanszéken</a:t>
            </a:r>
          </a:p>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3025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8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Iranian Studies, also known as </a:t>
            </a:r>
            <a:r>
              <a:rPr lang="en-US" dirty="0" err="1"/>
              <a:t>Iranology</a:t>
            </a:r>
            <a:r>
              <a:rPr lang="en-US" dirty="0"/>
              <a:t>, is an interdisciplinary field that deals with the study of Iranian languages and peoples. University students will </a:t>
            </a:r>
            <a:r>
              <a:rPr lang="en-US" dirty="0" err="1"/>
              <a:t>realise</a:t>
            </a:r>
            <a:r>
              <a:rPr lang="en-US" dirty="0"/>
              <a:t> that the main focus of this field is Persian, the official language of modern Iran. Yet it covers a vast area of study involving the research of all Iranian languages and written sources and also Iranian peoples’ history and culture. It is not geographically limited to the territory of contemporary Iran but includes territories that were under Iranian influence during history. For instance, besides Iran itself, in the East, Uzbekistan, Tajikistan, Afghanistan, Pakistan and India are as much part of Iranian studies as Armenia and Turkey in the West. This discipline covers a large area not only geographically but also in terms of time. It encompasses a period of thousands of years, from the earliest written sources to contemporary events.</a:t>
            </a: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92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Iranian studies as a field of study in its own right has been present in the humanities for hundreds of years as one of the earliest representatives of traditional humanities. The development of this field of study was closely linked to the research of Indo-European comparative linguistics, of which the study of Iranian languages, especially Persian, was an essential element.</a:t>
            </a:r>
            <a:endParaRPr lang="hu-HU"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dirty="0"/>
              <a:t>The Iranian studies as a separate program has been taught at the Faculty of Humanities at </a:t>
            </a:r>
            <a:r>
              <a:rPr lang="en-US" dirty="0" err="1"/>
              <a:t>Eötvös</a:t>
            </a:r>
            <a:r>
              <a:rPr lang="en-US" dirty="0"/>
              <a:t> </a:t>
            </a:r>
            <a:r>
              <a:rPr lang="en-US" dirty="0" err="1"/>
              <a:t>Loránd</a:t>
            </a:r>
            <a:r>
              <a:rPr lang="en-US" dirty="0"/>
              <a:t> University since 1958.</a:t>
            </a: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62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7071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a-IR" dirty="0">
                <a:latin typeface="Arial" pitchFamily="34"/>
                <a:cs typeface="Arial" pitchFamily="34"/>
              </a:rPr>
              <a:t>دانشجویانی که مایل به تحصیل در ایرانشناسی هستند باید بدانند که این دانشکده یکی از قدیمی ترین و معتبرترین دانشکده های دانشگاه الته است. دانشجویان می توانند در سه مقطع کارشناسی، کارشناسی ارشد و دکترا در این رشته تحصیل کنند. بسیاری از استادان این دانشکده در زمینه های گوناگونی مانند ادبیات و هنر، چهره های سرشناس بین المللی هستند.</a:t>
            </a:r>
            <a:endParaRPr lang="hu-HU" dirty="0">
              <a:latin typeface="Arial" pitchFamily="34"/>
            </a:endParaRPr>
          </a:p>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a-IR" sz="1050" dirty="0">
                <a:latin typeface="Arial" pitchFamily="34"/>
                <a:cs typeface="Arial" pitchFamily="34"/>
              </a:rPr>
              <a:t> این دانشکده بافتِ جالبی از استادانِ با تجربه و با اَنگیزِه و دانشجویان جوان و پُر انرژی دارد. این فضا برای آموزش نسل جوان بسیار </a:t>
            </a:r>
            <a:r>
              <a:rPr lang="fa-IR" dirty="0">
                <a:latin typeface="Arial" pitchFamily="34"/>
                <a:cs typeface="Arial" pitchFamily="34"/>
              </a:rPr>
              <a:t>سودمند است. همه ی دانشجویان باید درسهای مشترک پایه را بگذرانند ولی می توانند برای پایان نامه های خود موضوع هایی انتخاب کنند که در راستای علاقه و یا شغل آینده آنها باشد.</a:t>
            </a:r>
            <a:endParaRPr lang="en-US" dirty="0"/>
          </a:p>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35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beginnings of Iranian studies in Hungary can be traced back to at least the 18th century. Early specialists of this field include </a:t>
            </a:r>
            <a:r>
              <a:rPr lang="en-US" sz="1100" b="0" i="0" u="none" strike="noStrike" cap="none" dirty="0" err="1">
                <a:solidFill>
                  <a:srgbClr val="000000"/>
                </a:solidFill>
                <a:effectLst/>
                <a:latin typeface="Arial"/>
                <a:ea typeface="Arial"/>
                <a:cs typeface="Arial"/>
                <a:sym typeface="Arial"/>
              </a:rPr>
              <a:t>Ferenc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Dombay</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err="1">
                <a:solidFill>
                  <a:srgbClr val="000000"/>
                </a:solidFill>
                <a:effectLst/>
                <a:latin typeface="Arial"/>
                <a:ea typeface="Arial"/>
                <a:cs typeface="Arial"/>
                <a:sym typeface="Arial"/>
              </a:rPr>
              <a:t>Károly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Reviczky</a:t>
            </a:r>
            <a:r>
              <a:rPr lang="en-US" sz="1100" b="0" i="0" u="none" strike="noStrike" cap="none" dirty="0">
                <a:solidFill>
                  <a:srgbClr val="000000"/>
                </a:solidFill>
                <a:effectLst/>
                <a:latin typeface="Arial"/>
                <a:ea typeface="Arial"/>
                <a:cs typeface="Arial"/>
                <a:sym typeface="Arial"/>
              </a:rPr>
              <a:t> who earned international fame during their lifetimes. During the next century, the famous </a:t>
            </a:r>
            <a:r>
              <a:rPr lang="en-US" sz="1100" b="0" i="0" u="none" strike="noStrike" cap="none" dirty="0" err="1">
                <a:solidFill>
                  <a:srgbClr val="000000"/>
                </a:solidFill>
                <a:effectLst/>
                <a:latin typeface="Arial"/>
                <a:ea typeface="Arial"/>
                <a:cs typeface="Arial"/>
                <a:sym typeface="Arial"/>
              </a:rPr>
              <a:t>traveller</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Ármin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Vámbéry</a:t>
            </a:r>
            <a:r>
              <a:rPr lang="en-US" sz="1100" b="0" i="0" u="none" strike="noStrike" cap="none" dirty="0">
                <a:solidFill>
                  <a:srgbClr val="000000"/>
                </a:solidFill>
                <a:effectLst/>
                <a:latin typeface="Arial"/>
                <a:ea typeface="Arial"/>
                <a:cs typeface="Arial"/>
                <a:sym typeface="Arial"/>
              </a:rPr>
              <a:t> was the first person to teach Persian language and literature at our university.</a:t>
            </a:r>
            <a:r>
              <a:rPr lang="hu-HU"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One of his students was </a:t>
            </a:r>
            <a:r>
              <a:rPr lang="en-US" sz="1100" b="0" i="0" u="none" strike="noStrike" cap="none" dirty="0" err="1">
                <a:solidFill>
                  <a:srgbClr val="000000"/>
                </a:solidFill>
                <a:effectLst/>
                <a:latin typeface="Arial"/>
                <a:ea typeface="Arial"/>
                <a:cs typeface="Arial"/>
                <a:sym typeface="Arial"/>
              </a:rPr>
              <a:t>Sándor</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Kégl</a:t>
            </a:r>
            <a:r>
              <a:rPr lang="en-US" sz="1100" b="0" i="0" u="none" strike="noStrike" cap="none" dirty="0">
                <a:solidFill>
                  <a:srgbClr val="000000"/>
                </a:solidFill>
                <a:effectLst/>
                <a:latin typeface="Arial"/>
                <a:ea typeface="Arial"/>
                <a:cs typeface="Arial"/>
                <a:sym typeface="Arial"/>
              </a:rPr>
              <a:t>, who was an outstanding figure and leading scholar of 19th century Iranian studies in Hungary. He devoted himself to the research of Persian literature, especially the poems of </a:t>
            </a:r>
            <a:r>
              <a:rPr lang="en-US" sz="1100" b="0" i="0" u="none" strike="noStrike" cap="none" dirty="0" err="1">
                <a:solidFill>
                  <a:srgbClr val="000000"/>
                </a:solidFill>
                <a:effectLst/>
                <a:latin typeface="Arial"/>
                <a:ea typeface="Arial"/>
                <a:cs typeface="Arial"/>
                <a:sym typeface="Arial"/>
              </a:rPr>
              <a:t>Sanāʾī</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err="1">
                <a:solidFill>
                  <a:srgbClr val="000000"/>
                </a:solidFill>
                <a:effectLst/>
                <a:latin typeface="Arial"/>
                <a:ea typeface="Arial"/>
                <a:cs typeface="Arial"/>
                <a:sym typeface="Arial"/>
              </a:rPr>
              <a:t>Rūmī</a:t>
            </a:r>
            <a:r>
              <a:rPr lang="en-US" sz="1100" b="0" i="0" u="none" strike="noStrike" cap="none" dirty="0">
                <a:solidFill>
                  <a:srgbClr val="000000"/>
                </a:solidFill>
                <a:effectLst/>
                <a:latin typeface="Arial"/>
                <a:ea typeface="Arial"/>
                <a:cs typeface="Arial"/>
                <a:sym typeface="Arial"/>
              </a:rPr>
              <a:t>. A great scholar of Iranian studies in the 20th century was </a:t>
            </a:r>
            <a:r>
              <a:rPr lang="en-US" sz="1100" b="0" i="0" u="none" strike="noStrike" cap="none" dirty="0" err="1">
                <a:solidFill>
                  <a:srgbClr val="000000"/>
                </a:solidFill>
                <a:effectLst/>
                <a:latin typeface="Arial"/>
                <a:ea typeface="Arial"/>
                <a:cs typeface="Arial"/>
                <a:sym typeface="Arial"/>
              </a:rPr>
              <a:t>János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Harmatta</a:t>
            </a:r>
            <a:r>
              <a:rPr lang="en-US" sz="1100" b="0" i="0" u="none" strike="noStrike" cap="none" dirty="0">
                <a:solidFill>
                  <a:srgbClr val="000000"/>
                </a:solidFill>
                <a:effectLst/>
                <a:latin typeface="Arial"/>
                <a:ea typeface="Arial"/>
                <a:cs typeface="Arial"/>
                <a:sym typeface="Arial"/>
              </a:rPr>
              <a:t>, whose academic work focused on Old Iranian written sources and other pre-Islamic languages. Another excellent scholar of this century was </a:t>
            </a:r>
            <a:r>
              <a:rPr lang="en-US" sz="1100" b="0" i="0" u="none" strike="noStrike" cap="none" dirty="0" err="1">
                <a:solidFill>
                  <a:srgbClr val="000000"/>
                </a:solidFill>
                <a:effectLst/>
                <a:latin typeface="Arial"/>
                <a:ea typeface="Arial"/>
                <a:cs typeface="Arial"/>
                <a:sym typeface="Arial"/>
              </a:rPr>
              <a:t>Telegdi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Zsigmond</a:t>
            </a:r>
            <a:r>
              <a:rPr lang="en-US" sz="1100" b="0" i="0" u="none" strike="noStrike" cap="none" dirty="0">
                <a:solidFill>
                  <a:srgbClr val="000000"/>
                </a:solidFill>
                <a:effectLst/>
                <a:latin typeface="Arial"/>
                <a:ea typeface="Arial"/>
                <a:cs typeface="Arial"/>
                <a:sym typeface="Arial"/>
              </a:rPr>
              <a:t>. He devoted his research to Iranian linguistics and Persian literature. </a:t>
            </a: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103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1100" b="0" i="0" u="none" strike="noStrike" cap="none" dirty="0" err="1">
                <a:solidFill>
                  <a:srgbClr val="000000"/>
                </a:solidFill>
                <a:effectLst/>
                <a:latin typeface="Arial"/>
                <a:ea typeface="Arial"/>
                <a:cs typeface="Arial"/>
                <a:sym typeface="Arial"/>
              </a:rPr>
              <a:t>Now</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let</a:t>
            </a:r>
            <a:r>
              <a:rPr lang="hu-HU" sz="1100" b="0" i="0" u="none" strike="noStrike" cap="none" dirty="0">
                <a:solidFill>
                  <a:srgbClr val="000000"/>
                </a:solidFill>
                <a:effectLst/>
                <a:latin typeface="Arial"/>
                <a:ea typeface="Arial"/>
                <a:cs typeface="Arial"/>
                <a:sym typeface="Arial"/>
              </a:rPr>
              <a:t> me </a:t>
            </a:r>
            <a:r>
              <a:rPr lang="hu-HU" sz="1100" b="0" i="0" u="none" strike="noStrike" cap="none" dirty="0" err="1">
                <a:solidFill>
                  <a:srgbClr val="000000"/>
                </a:solidFill>
                <a:effectLst/>
                <a:latin typeface="Arial"/>
                <a:ea typeface="Arial"/>
                <a:cs typeface="Arial"/>
                <a:sym typeface="Arial"/>
              </a:rPr>
              <a:t>introduce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our</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department’s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educational</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programmes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briefly</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As</a:t>
            </a:r>
            <a:r>
              <a:rPr lang="hu-HU" sz="1100" b="0" i="0" u="none" strike="noStrike" cap="none" dirty="0">
                <a:solidFill>
                  <a:srgbClr val="000000"/>
                </a:solidFill>
                <a:effectLst/>
                <a:latin typeface="Arial"/>
                <a:ea typeface="Arial"/>
                <a:cs typeface="Arial"/>
                <a:sym typeface="Arial"/>
              </a:rPr>
              <a:t> a </a:t>
            </a:r>
            <a:r>
              <a:rPr lang="hu-HU" sz="1100" b="0" i="0" u="none" strike="noStrike" cap="none" dirty="0" err="1">
                <a:solidFill>
                  <a:srgbClr val="000000"/>
                </a:solidFill>
                <a:effectLst/>
                <a:latin typeface="Arial"/>
                <a:ea typeface="Arial"/>
                <a:cs typeface="Arial"/>
                <a:sym typeface="Arial"/>
              </a:rPr>
              <a:t>separate</a:t>
            </a:r>
            <a:r>
              <a:rPr lang="hu-HU" sz="1100" b="0" i="0" u="none" strike="noStrike" cap="none" dirty="0">
                <a:solidFill>
                  <a:srgbClr val="000000"/>
                </a:solidFill>
                <a:effectLst/>
                <a:latin typeface="Arial"/>
                <a:ea typeface="Arial"/>
                <a:cs typeface="Arial"/>
                <a:sym typeface="Arial"/>
              </a:rPr>
              <a:t> program, </a:t>
            </a:r>
            <a:r>
              <a:rPr lang="hu-HU" sz="1100" b="0" i="0" u="none" strike="noStrike" cap="none" dirty="0" err="1">
                <a:solidFill>
                  <a:srgbClr val="000000"/>
                </a:solidFill>
                <a:effectLst/>
                <a:latin typeface="Arial"/>
                <a:ea typeface="Arial"/>
                <a:cs typeface="Arial"/>
                <a:sym typeface="Arial"/>
              </a:rPr>
              <a:t>Iranian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studies</a:t>
            </a:r>
            <a:r>
              <a:rPr lang="hu-HU" sz="1100" b="0" i="0" u="none" strike="noStrike" cap="none" dirty="0">
                <a:solidFill>
                  <a:srgbClr val="000000"/>
                </a:solidFill>
                <a:effectLst/>
                <a:latin typeface="Arial"/>
                <a:ea typeface="Arial"/>
                <a:cs typeface="Arial"/>
                <a:sym typeface="Arial"/>
              </a:rPr>
              <a:t> has </a:t>
            </a:r>
            <a:r>
              <a:rPr lang="hu-HU" sz="1100" b="0" i="0" u="none" strike="noStrike" cap="none" dirty="0" err="1">
                <a:solidFill>
                  <a:srgbClr val="000000"/>
                </a:solidFill>
                <a:effectLst/>
                <a:latin typeface="Arial"/>
                <a:ea typeface="Arial"/>
                <a:cs typeface="Arial"/>
                <a:sym typeface="Arial"/>
              </a:rPr>
              <a:t>been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taught</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at</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our</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university</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since</a:t>
            </a:r>
            <a:r>
              <a:rPr lang="hu-HU" sz="1100" b="0" i="0" u="none" strike="noStrike" cap="none" dirty="0">
                <a:solidFill>
                  <a:srgbClr val="000000"/>
                </a:solidFill>
                <a:effectLst/>
                <a:latin typeface="Arial"/>
                <a:ea typeface="Arial"/>
                <a:cs typeface="Arial"/>
                <a:sym typeface="Arial"/>
              </a:rPr>
              <a:t> 1958. </a:t>
            </a:r>
            <a:r>
              <a:rPr lang="hu-HU" sz="1100" b="0" i="0" u="none" strike="noStrike" cap="none" dirty="0" err="1">
                <a:solidFill>
                  <a:srgbClr val="000000"/>
                </a:solidFill>
                <a:effectLst/>
                <a:latin typeface="Arial"/>
                <a:ea typeface="Arial"/>
                <a:cs typeface="Arial"/>
                <a:sym typeface="Arial"/>
              </a:rPr>
              <a:t>From</a:t>
            </a:r>
            <a:r>
              <a:rPr lang="hu-HU" sz="1100" b="0" i="0" u="none" strike="noStrike" cap="none" dirty="0">
                <a:solidFill>
                  <a:srgbClr val="000000"/>
                </a:solidFill>
                <a:effectLst/>
                <a:latin typeface="Arial"/>
                <a:ea typeface="Arial"/>
                <a:cs typeface="Arial"/>
                <a:sym typeface="Arial"/>
              </a:rPr>
              <a:t> 2006/2007 </a:t>
            </a:r>
            <a:r>
              <a:rPr lang="hu-HU" sz="1100" b="0" i="0" u="none" strike="noStrike" cap="none" dirty="0" err="1">
                <a:solidFill>
                  <a:srgbClr val="000000"/>
                </a:solidFill>
                <a:effectLst/>
                <a:latin typeface="Arial"/>
                <a:ea typeface="Arial"/>
                <a:cs typeface="Arial"/>
                <a:sym typeface="Arial"/>
              </a:rPr>
              <a:t>to</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now</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students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can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study</a:t>
            </a:r>
            <a:r>
              <a:rPr lang="hu-HU" sz="1100" b="0" i="0" u="none" strike="noStrike" cap="none" dirty="0">
                <a:solidFill>
                  <a:srgbClr val="000000"/>
                </a:solidFill>
                <a:effectLst/>
                <a:latin typeface="Arial"/>
                <a:ea typeface="Arial"/>
                <a:cs typeface="Arial"/>
                <a:sym typeface="Arial"/>
              </a:rPr>
              <a:t> in </a:t>
            </a:r>
            <a:r>
              <a:rPr lang="hu-HU" sz="1100" b="0" i="0" u="none" strike="noStrike" cap="none" dirty="0" err="1">
                <a:solidFill>
                  <a:srgbClr val="000000"/>
                </a:solidFill>
                <a:effectLst/>
                <a:latin typeface="Arial"/>
                <a:ea typeface="Arial"/>
                <a:cs typeface="Arial"/>
                <a:sym typeface="Arial"/>
              </a:rPr>
              <a:t>three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education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levels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following</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Bologna </a:t>
            </a:r>
            <a:r>
              <a:rPr lang="hu-HU" sz="1100" b="0" i="0" u="none" strike="noStrike" cap="none" dirty="0" err="1">
                <a:solidFill>
                  <a:srgbClr val="000000"/>
                </a:solidFill>
                <a:effectLst/>
                <a:latin typeface="Arial"/>
                <a:ea typeface="Arial"/>
                <a:cs typeface="Arial"/>
                <a:sym typeface="Arial"/>
              </a:rPr>
              <a:t>system</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Students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learn</a:t>
            </a:r>
            <a:r>
              <a:rPr lang="hu-HU" sz="1100" b="0" i="0" u="none" strike="noStrike" cap="none" dirty="0">
                <a:solidFill>
                  <a:srgbClr val="000000"/>
                </a:solidFill>
                <a:effectLst/>
                <a:latin typeface="Arial"/>
                <a:ea typeface="Arial"/>
                <a:cs typeface="Arial"/>
                <a:sym typeface="Arial"/>
              </a:rPr>
              <a:t> New </a:t>
            </a:r>
            <a:r>
              <a:rPr lang="hu-HU" sz="1100" b="0" i="0" u="none" strike="noStrike" cap="none" dirty="0" err="1">
                <a:solidFill>
                  <a:srgbClr val="000000"/>
                </a:solidFill>
                <a:effectLst/>
                <a:latin typeface="Arial"/>
                <a:ea typeface="Arial"/>
                <a:cs typeface="Arial"/>
                <a:sym typeface="Arial"/>
              </a:rPr>
              <a:t>Persian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language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both</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Classical</a:t>
            </a:r>
            <a:r>
              <a:rPr lang="hu-HU" sz="1100" b="0" i="0" u="none" strike="noStrike" cap="none" dirty="0">
                <a:solidFill>
                  <a:srgbClr val="000000"/>
                </a:solidFill>
                <a:effectLst/>
                <a:latin typeface="Arial"/>
                <a:ea typeface="Arial"/>
                <a:cs typeface="Arial"/>
                <a:sym typeface="Arial"/>
              </a:rPr>
              <a:t> and Modern </a:t>
            </a:r>
            <a:r>
              <a:rPr lang="hu-HU" sz="1100" b="0" i="0" u="none" strike="noStrike" cap="none" dirty="0" err="1">
                <a:solidFill>
                  <a:srgbClr val="000000"/>
                </a:solidFill>
                <a:effectLst/>
                <a:latin typeface="Arial"/>
                <a:ea typeface="Arial"/>
                <a:cs typeface="Arial"/>
                <a:sym typeface="Arial"/>
              </a:rPr>
              <a:t>Persian</a:t>
            </a:r>
            <a:r>
              <a:rPr lang="hu-HU" sz="1100" b="0" i="0" u="none" strike="noStrike" cap="none" dirty="0">
                <a:solidFill>
                  <a:srgbClr val="000000"/>
                </a:solidFill>
                <a:effectLst/>
                <a:latin typeface="Arial"/>
                <a:ea typeface="Arial"/>
                <a:cs typeface="Arial"/>
                <a:sym typeface="Arial"/>
              </a:rPr>
              <a:t>) during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three-year</a:t>
            </a:r>
            <a:r>
              <a:rPr lang="hu-HU" sz="1100" b="0" i="0" u="none" strike="noStrike" cap="none" dirty="0">
                <a:solidFill>
                  <a:srgbClr val="000000"/>
                </a:solidFill>
                <a:effectLst/>
                <a:latin typeface="Arial"/>
                <a:ea typeface="Arial"/>
                <a:cs typeface="Arial"/>
                <a:sym typeface="Arial"/>
              </a:rPr>
              <a:t> BA program </a:t>
            </a:r>
            <a:r>
              <a:rPr lang="hu-HU" sz="1100" b="0" i="0" u="none" strike="noStrike" cap="none" dirty="0" err="1">
                <a:solidFill>
                  <a:srgbClr val="000000"/>
                </a:solidFill>
                <a:effectLst/>
                <a:latin typeface="Arial"/>
                <a:ea typeface="Arial"/>
                <a:cs typeface="Arial"/>
                <a:sym typeface="Arial"/>
              </a:rPr>
              <a:t>from</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basics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to</a:t>
            </a:r>
            <a:r>
              <a:rPr lang="hu-HU" sz="1100" b="0" i="0" u="none" strike="noStrike" cap="none" dirty="0">
                <a:solidFill>
                  <a:srgbClr val="000000"/>
                </a:solidFill>
                <a:effectLst/>
                <a:latin typeface="Arial"/>
                <a:ea typeface="Arial"/>
                <a:cs typeface="Arial"/>
                <a:sym typeface="Arial"/>
              </a:rPr>
              <a:t> an </a:t>
            </a:r>
            <a:r>
              <a:rPr lang="hu-HU" sz="1100" b="0" i="0" u="none" strike="noStrike" cap="none" dirty="0" err="1">
                <a:solidFill>
                  <a:srgbClr val="000000"/>
                </a:solidFill>
                <a:effectLst/>
                <a:latin typeface="Arial"/>
                <a:ea typeface="Arial"/>
                <a:cs typeface="Arial"/>
                <a:sym typeface="Arial"/>
              </a:rPr>
              <a:t>intermediate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level</a:t>
            </a:r>
            <a:r>
              <a:rPr lang="hu-HU" sz="1100" b="0" i="0" u="none" strike="noStrike" cap="none" dirty="0">
                <a:solidFill>
                  <a:srgbClr val="000000"/>
                </a:solidFill>
                <a:effectLst/>
                <a:latin typeface="Arial"/>
                <a:ea typeface="Arial"/>
                <a:cs typeface="Arial"/>
                <a:sym typeface="Arial"/>
              </a:rPr>
              <a:t>. In </a:t>
            </a:r>
            <a:r>
              <a:rPr lang="hu-HU" sz="1100" b="0" i="0" u="none" strike="noStrike" cap="none" dirty="0" err="1">
                <a:solidFill>
                  <a:srgbClr val="000000"/>
                </a:solidFill>
                <a:effectLst/>
                <a:latin typeface="Arial"/>
                <a:ea typeface="Arial"/>
                <a:cs typeface="Arial"/>
                <a:sym typeface="Arial"/>
              </a:rPr>
              <a:t>addition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to</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language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learning</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students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learn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basics</a:t>
            </a:r>
            <a:r>
              <a:rPr lang="hu-HU" sz="1100" b="0" i="0" u="none" strike="noStrike" cap="none" dirty="0">
                <a:solidFill>
                  <a:srgbClr val="000000"/>
                </a:solidFill>
                <a:effectLst/>
                <a:latin typeface="Arial"/>
                <a:ea typeface="Arial"/>
                <a:cs typeface="Arial"/>
                <a:sym typeface="Arial"/>
              </a:rPr>
              <a:t> of </a:t>
            </a:r>
            <a:r>
              <a:rPr lang="hu-HU" sz="1100" b="0" i="0" u="none" strike="noStrike" cap="none" dirty="0" err="1">
                <a:solidFill>
                  <a:srgbClr val="000000"/>
                </a:solidFill>
                <a:effectLst/>
                <a:latin typeface="Arial"/>
                <a:ea typeface="Arial"/>
                <a:cs typeface="Arial"/>
                <a:sym typeface="Arial"/>
              </a:rPr>
              <a:t>Persian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linguistics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literature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history</a:t>
            </a:r>
            <a:r>
              <a:rPr lang="hu-HU" sz="1100" b="0" i="0" u="none" strike="noStrike" cap="none" dirty="0">
                <a:solidFill>
                  <a:srgbClr val="000000"/>
                </a:solidFill>
                <a:effectLst/>
                <a:latin typeface="Arial"/>
                <a:ea typeface="Arial"/>
                <a:cs typeface="Arial"/>
                <a:sym typeface="Arial"/>
              </a:rPr>
              <a:t>, art </a:t>
            </a:r>
            <a:r>
              <a:rPr lang="hu-HU" sz="1100" b="0" i="0" u="none" strike="noStrike" cap="none" dirty="0" err="1">
                <a:solidFill>
                  <a:srgbClr val="000000"/>
                </a:solidFill>
                <a:effectLst/>
                <a:latin typeface="Arial"/>
                <a:ea typeface="Arial"/>
                <a:cs typeface="Arial"/>
                <a:sym typeface="Arial"/>
              </a:rPr>
              <a:t>history</a:t>
            </a:r>
            <a:r>
              <a:rPr lang="hu-HU" sz="1100" b="0" i="0" u="none" strike="noStrike" cap="none" dirty="0">
                <a:solidFill>
                  <a:srgbClr val="000000"/>
                </a:solidFill>
                <a:effectLst/>
                <a:latin typeface="Arial"/>
                <a:ea typeface="Arial"/>
                <a:cs typeface="Arial"/>
                <a:sym typeface="Arial"/>
              </a:rPr>
              <a:t> and </a:t>
            </a:r>
            <a:r>
              <a:rPr lang="hu-HU" sz="1100" b="0" i="0" u="none" strike="noStrike" cap="none" dirty="0" err="1">
                <a:solidFill>
                  <a:srgbClr val="000000"/>
                </a:solidFill>
                <a:effectLst/>
                <a:latin typeface="Arial"/>
                <a:ea typeface="Arial"/>
                <a:cs typeface="Arial"/>
                <a:sym typeface="Arial"/>
              </a:rPr>
              <a:t>Islamic</a:t>
            </a:r>
            <a:r>
              <a:rPr lang="hu-HU" sz="1100" b="0" i="0" u="none" strike="noStrike" cap="none" dirty="0">
                <a:solidFill>
                  <a:srgbClr val="000000"/>
                </a:solidFill>
                <a:effectLst/>
                <a:latin typeface="Arial"/>
                <a:ea typeface="Arial"/>
                <a:cs typeface="Arial"/>
                <a:sym typeface="Arial"/>
              </a:rPr>
              <a:t> religion. The MA program </a:t>
            </a:r>
            <a:r>
              <a:rPr lang="hu-HU" sz="1100" b="0" i="0" u="none" strike="noStrike" cap="none" dirty="0" err="1">
                <a:solidFill>
                  <a:srgbClr val="000000"/>
                </a:solidFill>
                <a:effectLst/>
                <a:latin typeface="Arial"/>
                <a:ea typeface="Arial"/>
                <a:cs typeface="Arial"/>
                <a:sym typeface="Arial"/>
              </a:rPr>
              <a:t>intends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to</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broaden</a:t>
            </a:r>
            <a:r>
              <a:rPr lang="hu-HU" sz="1100" b="0" i="0" u="none" strike="noStrike" cap="none" dirty="0">
                <a:solidFill>
                  <a:srgbClr val="000000"/>
                </a:solidFill>
                <a:effectLst/>
                <a:latin typeface="Arial"/>
                <a:ea typeface="Arial"/>
                <a:cs typeface="Arial"/>
                <a:sym typeface="Arial"/>
              </a:rPr>
              <a:t> and </a:t>
            </a:r>
            <a:r>
              <a:rPr lang="hu-HU" sz="1100" b="0" i="0" u="none" strike="noStrike" cap="none" dirty="0" err="1">
                <a:solidFill>
                  <a:srgbClr val="000000"/>
                </a:solidFill>
                <a:effectLst/>
                <a:latin typeface="Arial"/>
                <a:ea typeface="Arial"/>
                <a:cs typeface="Arial"/>
                <a:sym typeface="Arial"/>
              </a:rPr>
              <a:t>deepen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this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knowledge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Finally</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independent</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research</a:t>
            </a:r>
            <a:r>
              <a:rPr lang="hu-HU" sz="1100" b="0" i="0" u="none" strike="noStrike" cap="none" dirty="0">
                <a:solidFill>
                  <a:srgbClr val="000000"/>
                </a:solidFill>
                <a:effectLst/>
                <a:latin typeface="Arial"/>
                <a:ea typeface="Arial"/>
                <a:cs typeface="Arial"/>
                <a:sym typeface="Arial"/>
              </a:rPr>
              <a:t> plays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most important </a:t>
            </a:r>
            <a:r>
              <a:rPr lang="hu-HU" sz="1100" b="0" i="0" u="none" strike="noStrike" cap="none" dirty="0" err="1">
                <a:solidFill>
                  <a:srgbClr val="000000"/>
                </a:solidFill>
                <a:effectLst/>
                <a:latin typeface="Arial"/>
                <a:ea typeface="Arial"/>
                <a:cs typeface="Arial"/>
                <a:sym typeface="Arial"/>
              </a:rPr>
              <a:t>role</a:t>
            </a:r>
            <a:r>
              <a:rPr lang="hu-HU" sz="1100" b="0" i="0" u="none" strike="noStrike" cap="none" dirty="0">
                <a:solidFill>
                  <a:srgbClr val="000000"/>
                </a:solidFill>
                <a:effectLst/>
                <a:latin typeface="Arial"/>
                <a:ea typeface="Arial"/>
                <a:cs typeface="Arial"/>
                <a:sym typeface="Arial"/>
              </a:rPr>
              <a:t> during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PhD program in </a:t>
            </a:r>
            <a:r>
              <a:rPr lang="hu-HU" sz="1100" b="0" i="0" u="none" strike="noStrike" cap="none" dirty="0" err="1">
                <a:solidFill>
                  <a:srgbClr val="000000"/>
                </a:solidFill>
                <a:effectLst/>
                <a:latin typeface="Arial"/>
                <a:ea typeface="Arial"/>
                <a:cs typeface="Arial"/>
                <a:sym typeface="Arial"/>
              </a:rPr>
              <a:t>addition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to</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the</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continuous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acquisition</a:t>
            </a:r>
            <a:r>
              <a:rPr lang="hu-HU" sz="1100" b="0" i="0" u="none" strike="noStrike" cap="none" dirty="0">
                <a:solidFill>
                  <a:srgbClr val="000000"/>
                </a:solidFill>
                <a:effectLst/>
                <a:latin typeface="Arial"/>
                <a:ea typeface="Arial"/>
                <a:cs typeface="Arial"/>
                <a:sym typeface="Arial"/>
              </a:rPr>
              <a:t> of </a:t>
            </a:r>
            <a:r>
              <a:rPr lang="hu-HU" sz="1100" b="0" i="0" u="none" strike="noStrike" cap="none" dirty="0" err="1">
                <a:solidFill>
                  <a:srgbClr val="000000"/>
                </a:solidFill>
                <a:effectLst/>
                <a:latin typeface="Arial"/>
                <a:ea typeface="Arial"/>
                <a:cs typeface="Arial"/>
                <a:sym typeface="Arial"/>
              </a:rPr>
              <a:t>new</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knowledge</a:t>
            </a:r>
            <a:r>
              <a:rPr lang="hu-HU" sz="1100" b="0" i="0" u="none" strike="noStrike" cap="none" dirty="0">
                <a:solidFill>
                  <a:srgbClr val="000000"/>
                </a:solidFill>
                <a:effectLst/>
                <a:latin typeface="Arial"/>
                <a:ea typeface="Arial"/>
                <a:cs typeface="Arial"/>
                <a:sym typeface="Arial"/>
              </a:rPr>
              <a:t>.</a:t>
            </a: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7287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a:solidFill>
                  <a:srgbClr val="000000"/>
                </a:solidFill>
                <a:effectLst/>
                <a:latin typeface="Arial"/>
                <a:ea typeface="Arial"/>
                <a:cs typeface="Arial"/>
                <a:sym typeface="Arial"/>
              </a:rPr>
              <a:t>The </a:t>
            </a:r>
            <a:r>
              <a:rPr lang="hu-HU" sz="1100" b="0" i="0" u="none" strike="noStrike" cap="none" dirty="0" err="1">
                <a:solidFill>
                  <a:srgbClr val="000000"/>
                </a:solidFill>
                <a:effectLst/>
                <a:latin typeface="Arial"/>
                <a:ea typeface="Arial"/>
                <a:cs typeface="Arial"/>
                <a:sym typeface="Arial"/>
              </a:rPr>
              <a:t>Iranian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Studies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department</a:t>
            </a:r>
            <a:r>
              <a:rPr lang="hu-HU" sz="1100" b="0" i="0" u="none" strike="noStrike" cap="none" dirty="0">
                <a:solidFill>
                  <a:srgbClr val="000000"/>
                </a:solidFill>
                <a:effectLst/>
                <a:latin typeface="Arial"/>
                <a:ea typeface="Arial"/>
                <a:cs typeface="Arial"/>
                <a:sym typeface="Arial"/>
              </a:rPr>
              <a:t> has </a:t>
            </a:r>
            <a:r>
              <a:rPr lang="hu-HU" sz="1100" b="0" i="0" u="none" strike="noStrike" cap="none" dirty="0" err="1">
                <a:solidFill>
                  <a:srgbClr val="000000"/>
                </a:solidFill>
                <a:effectLst/>
                <a:latin typeface="Arial"/>
                <a:ea typeface="Arial"/>
                <a:cs typeface="Arial"/>
                <a:sym typeface="Arial"/>
              </a:rPr>
              <a:t>extensive</a:t>
            </a:r>
            <a:r>
              <a:rPr lang="hu-HU" sz="1100" b="0" i="0" u="none" strike="noStrike" cap="none" dirty="0">
                <a:solidFill>
                  <a:srgbClr val="000000"/>
                </a:solidFill>
                <a:effectLst/>
                <a:latin typeface="Arial"/>
                <a:ea typeface="Arial"/>
                <a:cs typeface="Arial"/>
                <a:sym typeface="Arial"/>
              </a:rPr>
              <a:t> relations </a:t>
            </a:r>
            <a:r>
              <a:rPr lang="hu-HU" sz="1100" b="0" i="0" u="none" strike="noStrike" cap="none" dirty="0" err="1">
                <a:solidFill>
                  <a:srgbClr val="000000"/>
                </a:solidFill>
                <a:effectLst/>
                <a:latin typeface="Arial"/>
                <a:ea typeface="Arial"/>
                <a:cs typeface="Arial"/>
                <a:sym typeface="Arial"/>
              </a:rPr>
              <a:t>with</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universities</a:t>
            </a:r>
            <a:r>
              <a:rPr lang="hu-HU" sz="1100" b="0" i="0" u="none" strike="noStrike" cap="none" dirty="0">
                <a:solidFill>
                  <a:srgbClr val="000000"/>
                </a:solidFill>
                <a:effectLst/>
                <a:latin typeface="Arial"/>
                <a:ea typeface="Arial"/>
                <a:cs typeface="Arial"/>
                <a:sym typeface="Arial"/>
              </a:rPr>
              <a:t> and </a:t>
            </a:r>
            <a:r>
              <a:rPr lang="hu-HU" sz="1100" b="0" i="0" u="none" strike="noStrike" cap="none" dirty="0" err="1">
                <a:solidFill>
                  <a:srgbClr val="000000"/>
                </a:solidFill>
                <a:effectLst/>
                <a:latin typeface="Arial"/>
                <a:ea typeface="Arial"/>
                <a:cs typeface="Arial"/>
                <a:sym typeface="Arial"/>
              </a:rPr>
              <a:t>research</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institutions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abroad</a:t>
            </a:r>
            <a:r>
              <a:rPr lang="hu-HU" sz="1100" b="0" i="0" u="none" strike="noStrike" cap="none" dirty="0">
                <a:solidFill>
                  <a:srgbClr val="000000"/>
                </a:solidFill>
                <a:effectLst/>
                <a:latin typeface="Arial"/>
                <a:ea typeface="Arial"/>
                <a:cs typeface="Arial"/>
                <a:sym typeface="Arial"/>
              </a:rPr>
              <a:t>. Cambridge University, Free University of Berlin, University of </a:t>
            </a:r>
            <a:r>
              <a:rPr lang="hu-HU" sz="1100" b="0" i="0" u="none" strike="noStrike" cap="none" dirty="0" err="1">
                <a:solidFill>
                  <a:srgbClr val="000000"/>
                </a:solidFill>
                <a:effectLst/>
                <a:latin typeface="Arial"/>
                <a:ea typeface="Arial"/>
                <a:cs typeface="Arial"/>
                <a:sym typeface="Arial"/>
              </a:rPr>
              <a:t>Bamberg</a:t>
            </a:r>
            <a:r>
              <a:rPr lang="hu-HU" sz="1100" b="0" i="0" u="none" strike="noStrike" cap="none" dirty="0">
                <a:solidFill>
                  <a:srgbClr val="000000"/>
                </a:solidFill>
                <a:effectLst/>
                <a:latin typeface="Arial"/>
                <a:ea typeface="Arial"/>
                <a:cs typeface="Arial"/>
                <a:sym typeface="Arial"/>
              </a:rPr>
              <a:t>, University of </a:t>
            </a:r>
            <a:r>
              <a:rPr lang="hu-HU" sz="1100" b="0" i="0" u="none" strike="noStrike" cap="none" dirty="0" err="1">
                <a:solidFill>
                  <a:srgbClr val="000000"/>
                </a:solidFill>
                <a:effectLst/>
                <a:latin typeface="Arial"/>
                <a:ea typeface="Arial"/>
                <a:cs typeface="Arial"/>
                <a:sym typeface="Arial"/>
              </a:rPr>
              <a:t>Naples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L’Orientale</a:t>
            </a:r>
            <a:r>
              <a:rPr lang="hu-HU" sz="1100" b="0" i="0" u="none" strike="noStrike" cap="none" dirty="0">
                <a:solidFill>
                  <a:srgbClr val="000000"/>
                </a:solidFill>
                <a:effectLst/>
                <a:latin typeface="Arial"/>
                <a:ea typeface="Arial"/>
                <a:cs typeface="Arial"/>
                <a:sym typeface="Arial"/>
              </a:rPr>
              <a:t>”, University of </a:t>
            </a:r>
            <a:r>
              <a:rPr lang="hu-HU" sz="1100" b="0" i="0" u="none" strike="noStrike" cap="none" dirty="0" err="1">
                <a:solidFill>
                  <a:srgbClr val="000000"/>
                </a:solidFill>
                <a:effectLst/>
                <a:latin typeface="Arial"/>
                <a:ea typeface="Arial"/>
                <a:cs typeface="Arial"/>
                <a:sym typeface="Arial"/>
              </a:rPr>
              <a:t>Tehran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Academy</a:t>
            </a:r>
            <a:r>
              <a:rPr lang="hu-HU" sz="1100" b="0" i="0" u="none" strike="noStrike" cap="none" dirty="0">
                <a:solidFill>
                  <a:srgbClr val="000000"/>
                </a:solidFill>
                <a:effectLst/>
                <a:latin typeface="Arial"/>
                <a:ea typeface="Arial"/>
                <a:cs typeface="Arial"/>
                <a:sym typeface="Arial"/>
              </a:rPr>
              <a:t> of </a:t>
            </a:r>
            <a:r>
              <a:rPr lang="hu-HU" sz="1100" b="0" i="0" u="none" strike="noStrike" cap="none" dirty="0" err="1">
                <a:solidFill>
                  <a:srgbClr val="000000"/>
                </a:solidFill>
                <a:effectLst/>
                <a:latin typeface="Arial"/>
                <a:ea typeface="Arial"/>
                <a:cs typeface="Arial"/>
                <a:sym typeface="Arial"/>
              </a:rPr>
              <a:t>Persian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Language</a:t>
            </a:r>
            <a:r>
              <a:rPr lang="hu-HU" sz="1100" b="0" i="0" u="none" strike="noStrike" cap="none" dirty="0">
                <a:solidFill>
                  <a:srgbClr val="000000"/>
                </a:solidFill>
                <a:effectLst/>
                <a:latin typeface="Arial"/>
                <a:ea typeface="Arial"/>
                <a:cs typeface="Arial"/>
                <a:sym typeface="Arial"/>
              </a:rPr>
              <a:t> and </a:t>
            </a:r>
            <a:r>
              <a:rPr lang="hu-HU" sz="1100" b="0" i="0" u="none" strike="noStrike" cap="none" dirty="0" err="1">
                <a:solidFill>
                  <a:srgbClr val="000000"/>
                </a:solidFill>
                <a:effectLst/>
                <a:latin typeface="Arial"/>
                <a:ea typeface="Arial"/>
                <a:cs typeface="Arial"/>
                <a:sym typeface="Arial"/>
              </a:rPr>
              <a:t>Literature</a:t>
            </a:r>
            <a:r>
              <a:rPr lang="hu-HU" sz="1100" b="0" i="0" u="none" strike="noStrike" cap="none" dirty="0">
                <a:solidFill>
                  <a:srgbClr val="000000"/>
                </a:solidFill>
                <a:effectLst/>
                <a:latin typeface="Arial"/>
                <a:ea typeface="Arial"/>
                <a:cs typeface="Arial"/>
                <a:sym typeface="Arial"/>
              </a:rPr>
              <a:t> and </a:t>
            </a:r>
            <a:r>
              <a:rPr lang="hu-HU" sz="1100" b="0" i="0" u="none" strike="noStrike" cap="none" dirty="0" err="1">
                <a:solidFill>
                  <a:srgbClr val="000000"/>
                </a:solidFill>
                <a:effectLst/>
                <a:latin typeface="Arial"/>
                <a:ea typeface="Arial"/>
                <a:cs typeface="Arial"/>
                <a:sym typeface="Arial"/>
              </a:rPr>
              <a:t>Austrian</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Academy</a:t>
            </a:r>
            <a:r>
              <a:rPr lang="hu-HU" sz="1100" b="0" i="0" u="none" strike="noStrike" cap="none" dirty="0">
                <a:solidFill>
                  <a:srgbClr val="000000"/>
                </a:solidFill>
                <a:effectLst/>
                <a:latin typeface="Arial"/>
                <a:ea typeface="Arial"/>
                <a:cs typeface="Arial"/>
                <a:sym typeface="Arial"/>
              </a:rPr>
              <a:t> of Science </a:t>
            </a:r>
            <a:r>
              <a:rPr lang="hu-HU" sz="1100" b="0" i="0" u="none" strike="noStrike" cap="none" dirty="0" err="1">
                <a:solidFill>
                  <a:srgbClr val="000000"/>
                </a:solidFill>
                <a:effectLst/>
                <a:latin typeface="Arial"/>
                <a:ea typeface="Arial"/>
                <a:cs typeface="Arial"/>
                <a:sym typeface="Arial"/>
              </a:rPr>
              <a:t>can</a:t>
            </a:r>
            <a:r>
              <a:rPr lang="hu-HU" sz="1100" b="0" i="0" u="none" strike="noStrike" cap="none" dirty="0">
                <a:solidFill>
                  <a:srgbClr val="000000"/>
                </a:solidFill>
                <a:effectLst/>
                <a:latin typeface="Arial"/>
                <a:ea typeface="Arial"/>
                <a:cs typeface="Arial"/>
                <a:sym typeface="Arial"/>
              </a:rPr>
              <a:t> be </a:t>
            </a:r>
            <a:r>
              <a:rPr lang="hu-HU" sz="1100" b="0" i="0" u="none" strike="noStrike" cap="none" dirty="0" err="1">
                <a:solidFill>
                  <a:srgbClr val="000000"/>
                </a:solidFill>
                <a:effectLst/>
                <a:latin typeface="Arial"/>
                <a:ea typeface="Arial"/>
                <a:cs typeface="Arial"/>
                <a:sym typeface="Arial"/>
              </a:rPr>
              <a:t>listed</a:t>
            </a:r>
            <a:r>
              <a:rPr lang="hu-HU" sz="1100" b="0" i="0" u="none" strike="noStrike" cap="none" dirty="0">
                <a:solidFill>
                  <a:srgbClr val="000000"/>
                </a:solidFill>
                <a:effectLst/>
                <a:latin typeface="Arial"/>
                <a:ea typeface="Arial"/>
                <a:cs typeface="Arial"/>
                <a:sym typeface="Arial"/>
              </a:rPr>
              <a:t> here </a:t>
            </a:r>
            <a:r>
              <a:rPr lang="hu-HU" sz="1100" b="0" i="0" u="none" strike="noStrike" cap="none" dirty="0" err="1">
                <a:solidFill>
                  <a:srgbClr val="000000"/>
                </a:solidFill>
                <a:effectLst/>
                <a:latin typeface="Arial"/>
                <a:ea typeface="Arial"/>
                <a:cs typeface="Arial"/>
                <a:sym typeface="Arial"/>
              </a:rPr>
              <a:t>by</a:t>
            </a:r>
            <a:r>
              <a:rPr lang="hu-HU" sz="1100" b="0" i="0" u="none" strike="noStrike" cap="none" dirty="0">
                <a:solidFill>
                  <a:srgbClr val="000000"/>
                </a:solidFill>
                <a:effectLst/>
                <a:latin typeface="Arial"/>
                <a:ea typeface="Arial"/>
                <a:cs typeface="Arial"/>
                <a:sym typeface="Arial"/>
              </a:rPr>
              <a:t> no </a:t>
            </a:r>
            <a:r>
              <a:rPr lang="hu-HU" sz="1100" b="0" i="0" u="none" strike="noStrike" cap="none" dirty="0" err="1">
                <a:solidFill>
                  <a:srgbClr val="000000"/>
                </a:solidFill>
                <a:effectLst/>
                <a:latin typeface="Arial"/>
                <a:ea typeface="Arial"/>
                <a:cs typeface="Arial"/>
                <a:sym typeface="Arial"/>
              </a:rPr>
              <a:t>means</a:t>
            </a:r>
            <a:r>
              <a:rPr lang="hu-HU" sz="1100" b="0" i="0" u="none" strike="noStrike" cap="none" dirty="0">
                <a:solidFill>
                  <a:srgbClr val="000000"/>
                </a:solidFill>
                <a:effectLst/>
                <a:latin typeface="Arial"/>
                <a:ea typeface="Arial"/>
                <a:cs typeface="Arial"/>
                <a:sym typeface="Arial"/>
              </a:rPr>
              <a:t> </a:t>
            </a:r>
            <a:r>
              <a:rPr lang="hu-HU" sz="1100" b="0" i="0" u="none" strike="noStrike" cap="none" dirty="0" err="1">
                <a:solidFill>
                  <a:srgbClr val="000000"/>
                </a:solidFill>
                <a:effectLst/>
                <a:latin typeface="Arial"/>
                <a:ea typeface="Arial"/>
                <a:cs typeface="Arial"/>
                <a:sym typeface="Arial"/>
              </a:rPr>
              <a:t>exhaustive</a:t>
            </a:r>
            <a:r>
              <a:rPr lang="hu-HU"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7992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1"/>
        <p:cNvGrpSpPr/>
        <p:nvPr/>
      </p:nvGrpSpPr>
      <p:grpSpPr>
        <a:xfrm>
          <a:off x="0" y="0"/>
          <a:ext cx="0" cy="0"/>
          <a:chOff x="0" y="0"/>
          <a:chExt cx="0" cy="0"/>
        </a:xfrm>
      </p:grpSpPr>
      <p:sp>
        <p:nvSpPr>
          <p:cNvPr id="12" name="Google Shape;1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xml"/><Relationship Id="rId7" Type="http://schemas.openxmlformats.org/officeDocument/2006/relationships/image" Target="../media/image18.jpeg"/><Relationship Id="rId12"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3.jpg"/><Relationship Id="rId10" Type="http://schemas.openxmlformats.org/officeDocument/2006/relationships/image" Target="../media/image21.jpeg"/><Relationship Id="rId4" Type="http://schemas.openxmlformats.org/officeDocument/2006/relationships/notesSlide" Target="../notesSlides/notesSlide10.xml"/><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g"/><Relationship Id="rId5" Type="http://schemas.openxmlformats.org/officeDocument/2006/relationships/image" Target="../media/image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3.jp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3.jpg"/><Relationship Id="rId4" Type="http://schemas.openxmlformats.org/officeDocument/2006/relationships/notesSlide" Target="../notesSlides/notesSlide7.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image" Target="../media/image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85" name="Google Shape;85;p1"/>
          <p:cNvSpPr txBox="1"/>
          <p:nvPr/>
        </p:nvSpPr>
        <p:spPr>
          <a:xfrm>
            <a:off x="0" y="2934860"/>
            <a:ext cx="7365636" cy="2185986"/>
          </a:xfrm>
          <a:prstGeom prst="rect">
            <a:avLst/>
          </a:prstGeom>
          <a:noFill/>
          <a:ln>
            <a:noFill/>
          </a:ln>
        </p:spPr>
        <p:txBody>
          <a:bodyPr spcFirstLastPara="1" wrap="square" lIns="91425" tIns="45700" rIns="91425" bIns="45700" anchor="ctr" anchorCtr="0">
            <a:noAutofit/>
          </a:bodyPr>
          <a:lstStyle/>
          <a:p>
            <a:pPr lvl="0" algn="ctr">
              <a:buClr>
                <a:schemeClr val="lt1"/>
              </a:buClr>
              <a:buSzPct val="100000"/>
            </a:pP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Iranian</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 </a:t>
            </a: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Studies</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 </a:t>
            </a: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at</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 ELTE</a:t>
            </a:r>
          </a:p>
          <a:p>
            <a:pPr lvl="0" algn="ctr">
              <a:buClr>
                <a:schemeClr val="lt1"/>
              </a:buClr>
              <a:buSzPct val="100000"/>
            </a:pPr>
            <a:r>
              <a:rPr lang="hu-HU" sz="4500" dirty="0">
                <a:solidFill>
                  <a:schemeClr val="lt1"/>
                </a:solidFill>
                <a:latin typeface="Open Sans" panose="020B0604020202020204" charset="0"/>
                <a:ea typeface="Open Sans" panose="020B0604020202020204" charset="0"/>
                <a:cs typeface="Open Sans" panose="020B0604020202020204" charset="0"/>
                <a:sym typeface="Calibri"/>
              </a:rPr>
              <a:t>Iranisztika az ELTE-n</a:t>
            </a:r>
          </a:p>
          <a:p>
            <a:pPr lvl="0" algn="ctr">
              <a:buClr>
                <a:schemeClr val="lt1"/>
              </a:buClr>
              <a:buSzPct val="100000"/>
            </a:pPr>
            <a:r>
              <a:rPr lang="ar-AE" sz="4500" dirty="0">
                <a:solidFill>
                  <a:schemeClr val="lt1"/>
                </a:solidFill>
                <a:latin typeface="Open Sans" panose="020B0604020202020204" charset="0"/>
                <a:ea typeface="Open Sans" panose="020B0604020202020204" charset="0"/>
                <a:cs typeface="Open Sans" panose="020B0604020202020204" charset="0"/>
                <a:sym typeface="Calibri"/>
              </a:rPr>
              <a:t>ایرانشناسی در الته</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8" name="Kép 7" descr="A képen kültéri, víz, épület, üdülőhely látható&#10;&#10;Automatikusan generált leírás">
            <a:extLst>
              <a:ext uri="{FF2B5EF4-FFF2-40B4-BE49-F238E27FC236}">
                <a16:creationId xmlns:a16="http://schemas.microsoft.com/office/drawing/2014/main" id="{DDEA6B98-A0B2-45EE-B8F6-1DE7258B9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43" y="549000"/>
            <a:ext cx="3843417" cy="2880000"/>
          </a:xfrm>
          <a:prstGeom prst="rect">
            <a:avLst/>
          </a:prstGeom>
        </p:spPr>
      </p:pic>
      <p:pic>
        <p:nvPicPr>
          <p:cNvPr id="9" name="Kép 8" descr="A képen égbolt, épület, kültéri, kegyhely látható&#10;&#10;Automatikusan generált leírás">
            <a:extLst>
              <a:ext uri="{FF2B5EF4-FFF2-40B4-BE49-F238E27FC236}">
                <a16:creationId xmlns:a16="http://schemas.microsoft.com/office/drawing/2014/main" id="{5D4B2EE1-E805-4483-B4E3-F960EEA2DF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8860" y="549000"/>
            <a:ext cx="2211247" cy="2880000"/>
          </a:xfrm>
          <a:prstGeom prst="rect">
            <a:avLst/>
          </a:prstGeom>
        </p:spPr>
      </p:pic>
      <p:pic>
        <p:nvPicPr>
          <p:cNvPr id="10" name="Kép 9" descr="A képen szöveg látható&#10;&#10;Automatikusan generált leírás">
            <a:extLst>
              <a:ext uri="{FF2B5EF4-FFF2-40B4-BE49-F238E27FC236}">
                <a16:creationId xmlns:a16="http://schemas.microsoft.com/office/drawing/2014/main" id="{098F3174-7EA1-44BE-93F1-3D86750B2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5829" y="549000"/>
            <a:ext cx="3352896" cy="2880000"/>
          </a:xfrm>
          <a:prstGeom prst="rect">
            <a:avLst/>
          </a:prstGeom>
        </p:spPr>
      </p:pic>
      <p:pic>
        <p:nvPicPr>
          <p:cNvPr id="11" name="Kép 10" descr="A képen kültéri, talaj, tégla, kő látható&#10;&#10;Automatikusan generált leírás">
            <a:extLst>
              <a:ext uri="{FF2B5EF4-FFF2-40B4-BE49-F238E27FC236}">
                <a16:creationId xmlns:a16="http://schemas.microsoft.com/office/drawing/2014/main" id="{CA3C42BF-49F9-4F9F-B4A6-A710A405F7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443" y="3429000"/>
            <a:ext cx="1411717" cy="2520000"/>
          </a:xfrm>
          <a:prstGeom prst="rect">
            <a:avLst/>
          </a:prstGeom>
        </p:spPr>
      </p:pic>
      <p:pic>
        <p:nvPicPr>
          <p:cNvPr id="12" name="Kép 11" descr="A képen fa, növény, pálma, vonalas látható&#10;&#10;Automatikusan generált leírás">
            <a:extLst>
              <a:ext uri="{FF2B5EF4-FFF2-40B4-BE49-F238E27FC236}">
                <a16:creationId xmlns:a16="http://schemas.microsoft.com/office/drawing/2014/main" id="{BEB610A6-7531-4809-B37E-1E336A9EAE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8555" y="549000"/>
            <a:ext cx="1622840" cy="2880000"/>
          </a:xfrm>
          <a:prstGeom prst="rect">
            <a:avLst/>
          </a:prstGeom>
        </p:spPr>
      </p:pic>
      <p:pic>
        <p:nvPicPr>
          <p:cNvPr id="13" name="Kép 12" descr="A képen kültéri, épület, égbolt, aláírás látható&#10;&#10;Automatikusan generált leírás">
            <a:extLst>
              <a:ext uri="{FF2B5EF4-FFF2-40B4-BE49-F238E27FC236}">
                <a16:creationId xmlns:a16="http://schemas.microsoft.com/office/drawing/2014/main" id="{570E4EBD-00D9-4E29-8293-E703C580B4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7160" y="3429000"/>
            <a:ext cx="3479260" cy="2520000"/>
          </a:xfrm>
          <a:prstGeom prst="rect">
            <a:avLst/>
          </a:prstGeom>
        </p:spPr>
      </p:pic>
      <p:pic>
        <p:nvPicPr>
          <p:cNvPr id="14" name="Hang 2.0">
            <a:hlinkClick r:id="" action="ppaction://media"/>
            <a:extLst>
              <a:ext uri="{FF2B5EF4-FFF2-40B4-BE49-F238E27FC236}">
                <a16:creationId xmlns:a16="http://schemas.microsoft.com/office/drawing/2014/main" id="{DD42EC3D-DA69-4BD5-B369-876EA24422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02277" y="4158810"/>
            <a:ext cx="1152000" cy="1152000"/>
          </a:xfrm>
          <a:prstGeom prst="rect">
            <a:avLst/>
          </a:prstGeom>
        </p:spPr>
      </p:pic>
    </p:spTree>
    <p:extLst>
      <p:ext uri="{BB962C8B-B14F-4D97-AF65-F5344CB8AC3E}">
        <p14:creationId xmlns:p14="http://schemas.microsoft.com/office/powerpoint/2010/main" val="7033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sp>
        <p:nvSpPr>
          <p:cNvPr id="93" name="Google Shape;93;p2"/>
          <p:cNvSpPr txBox="1"/>
          <p:nvPr/>
        </p:nvSpPr>
        <p:spPr>
          <a:xfrm>
            <a:off x="838200" y="399495"/>
            <a:ext cx="10515600" cy="646290"/>
          </a:xfrm>
          <a:prstGeom prst="rect">
            <a:avLst/>
          </a:prstGeom>
          <a:noFill/>
          <a:ln>
            <a:noFill/>
          </a:ln>
        </p:spPr>
        <p:txBody>
          <a:bodyPr spcFirstLastPara="1" wrap="square" lIns="91425" tIns="45700" rIns="91425" bIns="45700" anchor="t" anchorCtr="0">
            <a:spAutoFit/>
          </a:bodyPr>
          <a:lstStyle/>
          <a:p>
            <a:pPr lvl="0" algn="ctr"/>
            <a:r>
              <a:rPr lang="fa-IR" sz="3600" dirty="0">
                <a:solidFill>
                  <a:srgbClr val="012851"/>
                </a:solidFill>
                <a:latin typeface="Open Sans"/>
                <a:ea typeface="Open Sans"/>
              </a:rPr>
              <a:t>دانشجویان می توانند به عنوان دانشجوی مهمان به ایران سفر کنند</a:t>
            </a:r>
            <a:endParaRPr sz="3000" dirty="0"/>
          </a:p>
        </p:txBody>
      </p:sp>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6" name="Content Placeholder 4" descr="A picture containing outdoor, tree, sky&#10;&#10;Description automatically generated"/>
          <p:cNvPicPr>
            <a:picLocks noChangeAspect="1"/>
          </p:cNvPicPr>
          <p:nvPr/>
        </p:nvPicPr>
        <p:blipFill>
          <a:blip r:embed="rId6"/>
          <a:stretch>
            <a:fillRect/>
          </a:stretch>
        </p:blipFill>
        <p:spPr>
          <a:xfrm>
            <a:off x="838200" y="1368420"/>
            <a:ext cx="5169603" cy="3877200"/>
          </a:xfrm>
          <a:prstGeom prst="rect">
            <a:avLst/>
          </a:prstGeom>
          <a:noFill/>
          <a:ln cap="flat">
            <a:noFill/>
          </a:ln>
        </p:spPr>
      </p:pic>
      <p:pic>
        <p:nvPicPr>
          <p:cNvPr id="7" name="Audio 6"/>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6000" y="2709000"/>
            <a:ext cx="1152000" cy="1152000"/>
          </a:xfrm>
          <a:prstGeom prst="rect">
            <a:avLst/>
          </a:prstGeom>
          <a:noFill/>
          <a:ln cap="flat">
            <a:noFill/>
          </a:ln>
        </p:spPr>
      </p:pic>
    </p:spTree>
    <p:extLst>
      <p:ext uri="{BB962C8B-B14F-4D97-AF65-F5344CB8AC3E}">
        <p14:creationId xmlns:p14="http://schemas.microsoft.com/office/powerpoint/2010/main" val="155587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52"/>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endCondLst>
                    <p:cond evt="onNext" delay="0">
                      <p:tgtEl>
                        <p:sldTgt/>
                      </p:tgtEl>
                    </p:cond>
                    <p:cond evt="onPrev"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6" name="Content Placeholder 14" descr="A person painting on a table&#10;&#10;Description automatically generated with medium confidence"/>
          <p:cNvPicPr>
            <a:picLocks noChangeAspect="1"/>
          </p:cNvPicPr>
          <p:nvPr/>
        </p:nvPicPr>
        <p:blipFill>
          <a:blip r:embed="rId6"/>
          <a:stretch>
            <a:fillRect/>
          </a:stretch>
        </p:blipFill>
        <p:spPr>
          <a:xfrm>
            <a:off x="838200" y="1468441"/>
            <a:ext cx="5169603" cy="3877200"/>
          </a:xfrm>
          <a:prstGeom prst="rect">
            <a:avLst/>
          </a:prstGeom>
          <a:noFill/>
          <a:ln>
            <a:noFill/>
          </a:ln>
        </p:spPr>
      </p:pic>
      <p:pic>
        <p:nvPicPr>
          <p:cNvPr id="7" name="Audio 20"/>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6000" y="2709000"/>
            <a:ext cx="1152000" cy="1152000"/>
          </a:xfrm>
          <a:prstGeom prst="rect">
            <a:avLst/>
          </a:prstGeom>
          <a:noFill/>
          <a:ln cap="flat">
            <a:noFill/>
          </a:ln>
        </p:spPr>
      </p:pic>
    </p:spTree>
    <p:extLst>
      <p:ext uri="{BB962C8B-B14F-4D97-AF65-F5344CB8AC3E}">
        <p14:creationId xmlns:p14="http://schemas.microsoft.com/office/powerpoint/2010/main" val="60064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55"/>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endCondLst>
                    <p:cond evt="onNext" delay="0">
                      <p:tgtEl>
                        <p:sldTgt/>
                      </p:tgtEl>
                    </p:cond>
                    <p:cond evt="onPrev"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85" name="Google Shape;85;p1"/>
          <p:cNvSpPr txBox="1"/>
          <p:nvPr/>
        </p:nvSpPr>
        <p:spPr>
          <a:xfrm>
            <a:off x="0" y="2934860"/>
            <a:ext cx="8212017" cy="2185986"/>
          </a:xfrm>
          <a:prstGeom prst="rect">
            <a:avLst/>
          </a:prstGeom>
          <a:noFill/>
          <a:ln>
            <a:noFill/>
          </a:ln>
        </p:spPr>
        <p:txBody>
          <a:bodyPr spcFirstLastPara="1" wrap="square" lIns="91425" tIns="45700" rIns="91425" bIns="45700" anchor="ctr" anchorCtr="0">
            <a:noAutofit/>
          </a:bodyPr>
          <a:lstStyle/>
          <a:p>
            <a:pPr lvl="0" algn="ctr">
              <a:buClr>
                <a:schemeClr val="lt1"/>
              </a:buClr>
              <a:buSzPct val="100000"/>
            </a:pP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Thank</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 </a:t>
            </a: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you</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 </a:t>
            </a: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for</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 </a:t>
            </a: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your</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 </a:t>
            </a:r>
            <a:r>
              <a:rPr lang="hu-HU" sz="4500" dirty="0" err="1">
                <a:solidFill>
                  <a:schemeClr val="lt1"/>
                </a:solidFill>
                <a:latin typeface="Open Sans" panose="020B0604020202020204" charset="0"/>
                <a:ea typeface="Open Sans" panose="020B0604020202020204" charset="0"/>
                <a:cs typeface="Open Sans" panose="020B0604020202020204" charset="0"/>
                <a:sym typeface="Calibri"/>
              </a:rPr>
              <a:t>attention</a:t>
            </a:r>
            <a:r>
              <a:rPr lang="hu-HU" sz="4500" dirty="0">
                <a:solidFill>
                  <a:schemeClr val="lt1"/>
                </a:solidFill>
                <a:latin typeface="Open Sans" panose="020B0604020202020204" charset="0"/>
                <a:ea typeface="Open Sans" panose="020B0604020202020204" charset="0"/>
                <a:cs typeface="Open Sans" panose="020B0604020202020204" charset="0"/>
                <a:sym typeface="Calibri"/>
              </a:rPr>
              <a:t>!</a:t>
            </a:r>
          </a:p>
          <a:p>
            <a:pPr lvl="0" algn="ctr">
              <a:buClr>
                <a:schemeClr val="lt1"/>
              </a:buClr>
              <a:buSzPct val="100000"/>
            </a:pPr>
            <a:r>
              <a:rPr lang="hu-HU" sz="4500" dirty="0">
                <a:solidFill>
                  <a:schemeClr val="lt1"/>
                </a:solidFill>
                <a:latin typeface="Open Sans" panose="020B0604020202020204" charset="0"/>
                <a:ea typeface="Open Sans" panose="020B0604020202020204" charset="0"/>
                <a:cs typeface="Open Sans" panose="020B0604020202020204" charset="0"/>
                <a:sym typeface="Calibri"/>
              </a:rPr>
              <a:t>Köszönjük a figyelmet!</a:t>
            </a:r>
          </a:p>
          <a:p>
            <a:pPr lvl="0" algn="ctr">
              <a:buClr>
                <a:schemeClr val="lt1"/>
              </a:buClr>
              <a:buSzPct val="100000"/>
            </a:pPr>
            <a:r>
              <a:rPr lang="ar-AE" sz="4500" dirty="0">
                <a:solidFill>
                  <a:schemeClr val="lt1"/>
                </a:solidFill>
                <a:latin typeface="Open Sans" panose="020B0604020202020204" charset="0"/>
                <a:ea typeface="Open Sans" panose="020B0604020202020204" charset="0"/>
                <a:cs typeface="Open Sans" panose="020B0604020202020204" charset="0"/>
                <a:sym typeface="Calibri"/>
              </a:rPr>
              <a:t>ممنون از توجه شما</a:t>
            </a:r>
          </a:p>
        </p:txBody>
      </p:sp>
    </p:spTree>
    <p:extLst>
      <p:ext uri="{BB962C8B-B14F-4D97-AF65-F5344CB8AC3E}">
        <p14:creationId xmlns:p14="http://schemas.microsoft.com/office/powerpoint/2010/main" val="423290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052" name="Picture 4" descr="Map of Iran Map of Iran. Detail from the World Atlas. Iran Stock Photo">
            <a:extLst>
              <a:ext uri="{FF2B5EF4-FFF2-40B4-BE49-F238E27FC236}">
                <a16:creationId xmlns:a16="http://schemas.microsoft.com/office/drawing/2014/main" id="{37EB854F-C8F0-4460-9E2A-93EE6A905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490400"/>
            <a:ext cx="5812962" cy="3877200"/>
          </a:xfrm>
          <a:prstGeom prst="rect">
            <a:avLst/>
          </a:prstGeom>
          <a:noFill/>
          <a:extLst>
            <a:ext uri="{909E8E84-426E-40DD-AFC4-6F175D3DCCD1}">
              <a14:hiddenFill xmlns:a14="http://schemas.microsoft.com/office/drawing/2010/main">
                <a:solidFill>
                  <a:srgbClr val="FFFFFF"/>
                </a:solidFill>
              </a14:hiddenFill>
            </a:ext>
          </a:extLst>
        </p:spPr>
      </p:pic>
      <p:pic>
        <p:nvPicPr>
          <p:cNvPr id="92" name="Google Shape;92;p2"/>
          <p:cNvPicPr preferRelativeResize="0"/>
          <p:nvPr/>
        </p:nvPicPr>
        <p:blipFill rotWithShape="1">
          <a:blip r:embed="rId6">
            <a:alphaModFix/>
          </a:blip>
          <a:srcRect/>
          <a:stretch/>
        </p:blipFill>
        <p:spPr>
          <a:xfrm>
            <a:off x="0" y="6040621"/>
            <a:ext cx="12192000" cy="850900"/>
          </a:xfrm>
          <a:prstGeom prst="rect">
            <a:avLst/>
          </a:prstGeom>
          <a:noFill/>
          <a:ln>
            <a:noFill/>
          </a:ln>
        </p:spPr>
      </p:pic>
      <p:sp>
        <p:nvSpPr>
          <p:cNvPr id="93" name="Google Shape;93;p2"/>
          <p:cNvSpPr txBox="1"/>
          <p:nvPr/>
        </p:nvSpPr>
        <p:spPr>
          <a:xfrm>
            <a:off x="838200" y="0"/>
            <a:ext cx="10515600" cy="1200288"/>
          </a:xfrm>
          <a:prstGeom prst="rect">
            <a:avLst/>
          </a:prstGeom>
          <a:noFill/>
          <a:ln>
            <a:noFill/>
          </a:ln>
        </p:spPr>
        <p:txBody>
          <a:bodyPr spcFirstLastPara="1" wrap="square" lIns="91425" tIns="45700" rIns="91425" bIns="45700" anchor="t" anchorCtr="0">
            <a:spAutoFit/>
          </a:bodyPr>
          <a:lstStyle/>
          <a:p>
            <a:pPr lvl="0" algn="ctr"/>
            <a:r>
              <a:rPr lang="hu-HU" sz="3600" dirty="0">
                <a:solidFill>
                  <a:srgbClr val="012851"/>
                </a:solidFill>
                <a:latin typeface="Open Sans"/>
                <a:ea typeface="Open Sans"/>
              </a:rPr>
              <a:t>Iranian Studies </a:t>
            </a:r>
            <a:r>
              <a:rPr lang="hu-HU" sz="3600" dirty="0" err="1">
                <a:solidFill>
                  <a:srgbClr val="012851"/>
                </a:solidFill>
                <a:latin typeface="Open Sans"/>
                <a:ea typeface="Open Sans"/>
              </a:rPr>
              <a:t>deals</a:t>
            </a:r>
            <a:r>
              <a:rPr lang="hu-HU" sz="3600" dirty="0">
                <a:solidFill>
                  <a:srgbClr val="012851"/>
                </a:solidFill>
                <a:latin typeface="Open Sans"/>
                <a:ea typeface="Open Sans"/>
              </a:rPr>
              <a:t> </a:t>
            </a:r>
            <a:r>
              <a:rPr lang="hu-HU" sz="3600" dirty="0" err="1">
                <a:solidFill>
                  <a:srgbClr val="012851"/>
                </a:solidFill>
                <a:latin typeface="Open Sans"/>
                <a:ea typeface="Open Sans"/>
              </a:rPr>
              <a:t>with</a:t>
            </a:r>
            <a:r>
              <a:rPr lang="hu-HU" sz="3600" dirty="0">
                <a:solidFill>
                  <a:srgbClr val="012851"/>
                </a:solidFill>
                <a:latin typeface="Open Sans"/>
                <a:ea typeface="Open Sans"/>
              </a:rPr>
              <a:t> the </a:t>
            </a:r>
            <a:r>
              <a:rPr lang="hu-HU" sz="3600" dirty="0" err="1">
                <a:solidFill>
                  <a:srgbClr val="012851"/>
                </a:solidFill>
                <a:latin typeface="Open Sans"/>
                <a:ea typeface="Open Sans"/>
              </a:rPr>
              <a:t>study</a:t>
            </a:r>
            <a:r>
              <a:rPr lang="hu-HU" sz="3600" dirty="0">
                <a:solidFill>
                  <a:srgbClr val="012851"/>
                </a:solidFill>
                <a:latin typeface="Open Sans"/>
                <a:ea typeface="Open Sans"/>
              </a:rPr>
              <a:t> of Iranian </a:t>
            </a:r>
            <a:r>
              <a:rPr lang="hu-HU" sz="3600" dirty="0" err="1">
                <a:solidFill>
                  <a:srgbClr val="012851"/>
                </a:solidFill>
                <a:latin typeface="Open Sans"/>
                <a:ea typeface="Open Sans"/>
              </a:rPr>
              <a:t>languages</a:t>
            </a:r>
            <a:r>
              <a:rPr lang="hu-HU" sz="3600" dirty="0">
                <a:solidFill>
                  <a:srgbClr val="012851"/>
                </a:solidFill>
                <a:latin typeface="Open Sans"/>
                <a:ea typeface="Open Sans"/>
              </a:rPr>
              <a:t> (</a:t>
            </a:r>
            <a:r>
              <a:rPr lang="hu-HU" sz="3600" dirty="0" err="1">
                <a:solidFill>
                  <a:srgbClr val="012851"/>
                </a:solidFill>
                <a:latin typeface="Open Sans"/>
                <a:ea typeface="Open Sans"/>
              </a:rPr>
              <a:t>e.g</a:t>
            </a:r>
            <a:r>
              <a:rPr lang="hu-HU" sz="3600" dirty="0">
                <a:solidFill>
                  <a:srgbClr val="012851"/>
                </a:solidFill>
                <a:latin typeface="Open Sans"/>
                <a:ea typeface="Open Sans"/>
              </a:rPr>
              <a:t>. Persian) and </a:t>
            </a:r>
            <a:r>
              <a:rPr lang="hu-HU" sz="3600" dirty="0" err="1">
                <a:solidFill>
                  <a:srgbClr val="012851"/>
                </a:solidFill>
                <a:latin typeface="Open Sans"/>
                <a:ea typeface="Open Sans"/>
              </a:rPr>
              <a:t>peoples</a:t>
            </a:r>
            <a:endParaRPr sz="3600" dirty="0">
              <a:solidFill>
                <a:srgbClr val="012851"/>
              </a:solidFill>
              <a:latin typeface="Open Sans"/>
              <a:ea typeface="Open Sans"/>
            </a:endParaRPr>
          </a:p>
        </p:txBody>
      </p:sp>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6" name="Rögzített hang">
            <a:hlinkClick r:id="" action="ppaction://media"/>
            <a:extLst>
              <a:ext uri="{FF2B5EF4-FFF2-40B4-BE49-F238E27FC236}">
                <a16:creationId xmlns:a16="http://schemas.microsoft.com/office/drawing/2014/main" id="{CBA5C514-A6CF-4F75-B0E4-927AC1204A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6000" y="2709000"/>
            <a:ext cx="1152000" cy="1152000"/>
          </a:xfrm>
          <a:prstGeom prst="rect">
            <a:avLst/>
          </a:prstGeom>
        </p:spPr>
      </p:pic>
    </p:spTree>
    <p:extLst>
      <p:ext uri="{BB962C8B-B14F-4D97-AF65-F5344CB8AC3E}">
        <p14:creationId xmlns:p14="http://schemas.microsoft.com/office/powerpoint/2010/main" val="330056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sp>
        <p:nvSpPr>
          <p:cNvPr id="93" name="Google Shape;93;p2"/>
          <p:cNvSpPr txBox="1"/>
          <p:nvPr/>
        </p:nvSpPr>
        <p:spPr>
          <a:xfrm>
            <a:off x="641830" y="337931"/>
            <a:ext cx="11068878" cy="646290"/>
          </a:xfrm>
          <a:prstGeom prst="rect">
            <a:avLst/>
          </a:prstGeom>
          <a:noFill/>
          <a:ln>
            <a:noFill/>
          </a:ln>
        </p:spPr>
        <p:txBody>
          <a:bodyPr spcFirstLastPara="1" wrap="square" lIns="91425" tIns="45700" rIns="91425" bIns="45700" anchor="t" anchorCtr="0">
            <a:spAutoFit/>
          </a:bodyPr>
          <a:lstStyle/>
          <a:p>
            <a:pPr lvl="0" algn="ctr"/>
            <a:r>
              <a:rPr lang="en-US" sz="3600" dirty="0">
                <a:solidFill>
                  <a:srgbClr val="012851"/>
                </a:solidFill>
                <a:latin typeface="Open Sans"/>
                <a:ea typeface="Open Sans"/>
              </a:rPr>
              <a:t>Iranian Studies has been taught at ELTE since 1958</a:t>
            </a:r>
            <a:endParaRPr sz="3600" dirty="0">
              <a:solidFill>
                <a:srgbClr val="012851"/>
              </a:solidFill>
              <a:latin typeface="Open Sans"/>
              <a:ea typeface="Open Sans"/>
            </a:endParaRPr>
          </a:p>
        </p:txBody>
      </p:sp>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4" name="Rögzített hang">
            <a:hlinkClick r:id="" action="ppaction://media"/>
            <a:extLst>
              <a:ext uri="{FF2B5EF4-FFF2-40B4-BE49-F238E27FC236}">
                <a16:creationId xmlns:a16="http://schemas.microsoft.com/office/drawing/2014/main" id="{DC86CB2D-5C40-4401-BC98-77C80CB626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6000" y="2709000"/>
            <a:ext cx="1152000" cy="1152000"/>
          </a:xfrm>
          <a:prstGeom prst="rect">
            <a:avLst/>
          </a:prstGeom>
        </p:spPr>
      </p:pic>
      <p:pic>
        <p:nvPicPr>
          <p:cNvPr id="1026" name="Picture 2" descr="A Kar története">
            <a:extLst>
              <a:ext uri="{FF2B5EF4-FFF2-40B4-BE49-F238E27FC236}">
                <a16:creationId xmlns:a16="http://schemas.microsoft.com/office/drawing/2014/main" id="{BA6A2289-F44D-4447-850D-2F57BC36AA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490400"/>
            <a:ext cx="5815800" cy="387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85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8" name="Kép 7" descr="A képen fa, kültéri, épület, régi látható&#10;&#10;Automatikusan generált leírás">
            <a:extLst>
              <a:ext uri="{FF2B5EF4-FFF2-40B4-BE49-F238E27FC236}">
                <a16:creationId xmlns:a16="http://schemas.microsoft.com/office/drawing/2014/main" id="{1CB13E8C-6FAB-45BC-AF55-6C813EB1F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90953"/>
            <a:ext cx="4984615" cy="3240000"/>
          </a:xfrm>
          <a:prstGeom prst="rect">
            <a:avLst/>
          </a:prstGeom>
        </p:spPr>
      </p:pic>
      <p:pic>
        <p:nvPicPr>
          <p:cNvPr id="11" name="Kép 10" descr="A képen szöveg, padló, beltéri, fal látható&#10;&#10;Automatikusan generált leírás">
            <a:extLst>
              <a:ext uri="{FF2B5EF4-FFF2-40B4-BE49-F238E27FC236}">
                <a16:creationId xmlns:a16="http://schemas.microsoft.com/office/drawing/2014/main" id="{6BC719B6-09AF-479B-B33D-25D363B11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5107" y="390953"/>
            <a:ext cx="5649231" cy="3240000"/>
          </a:xfrm>
          <a:prstGeom prst="rect">
            <a:avLst/>
          </a:prstGeom>
        </p:spPr>
      </p:pic>
      <p:pic>
        <p:nvPicPr>
          <p:cNvPr id="12" name="Kép 11" descr="A képen étel, tányér, reggeli, étkezés látható&#10;&#10;Automatikusan generált leírás">
            <a:extLst>
              <a:ext uri="{FF2B5EF4-FFF2-40B4-BE49-F238E27FC236}">
                <a16:creationId xmlns:a16="http://schemas.microsoft.com/office/drawing/2014/main" id="{892DF329-4DEA-4EBE-9097-968A9FB55A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5422" y="3788299"/>
            <a:ext cx="1588600" cy="2160000"/>
          </a:xfrm>
          <a:prstGeom prst="rect">
            <a:avLst/>
          </a:prstGeom>
        </p:spPr>
      </p:pic>
      <p:pic>
        <p:nvPicPr>
          <p:cNvPr id="13" name="Kép 12" descr="A képen vörös, ital, üdítőital, festett látható&#10;&#10;Automatikusan generált leírás">
            <a:extLst>
              <a:ext uri="{FF2B5EF4-FFF2-40B4-BE49-F238E27FC236}">
                <a16:creationId xmlns:a16="http://schemas.microsoft.com/office/drawing/2014/main" id="{7D081D73-2BD2-4ACE-8792-40090647F6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0598" y="3758485"/>
            <a:ext cx="1599818" cy="2160000"/>
          </a:xfrm>
          <a:prstGeom prst="rect">
            <a:avLst/>
          </a:prstGeom>
        </p:spPr>
      </p:pic>
      <p:pic>
        <p:nvPicPr>
          <p:cNvPr id="14" name="első szöveg">
            <a:hlinkClick r:id="" action="ppaction://media"/>
            <a:extLst>
              <a:ext uri="{FF2B5EF4-FFF2-40B4-BE49-F238E27FC236}">
                <a16:creationId xmlns:a16="http://schemas.microsoft.com/office/drawing/2014/main" id="{597C5EC2-0E1C-4854-A71E-E8D51F0304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36919" y="4385220"/>
            <a:ext cx="1152000" cy="1152000"/>
          </a:xfrm>
          <a:prstGeom prst="rect">
            <a:avLst/>
          </a:prstGeom>
        </p:spPr>
      </p:pic>
    </p:spTree>
    <p:extLst>
      <p:ext uri="{BB962C8B-B14F-4D97-AF65-F5344CB8AC3E}">
        <p14:creationId xmlns:p14="http://schemas.microsoft.com/office/powerpoint/2010/main" val="29463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8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sp>
        <p:nvSpPr>
          <p:cNvPr id="93" name="Google Shape;93;p2"/>
          <p:cNvSpPr txBox="1"/>
          <p:nvPr/>
        </p:nvSpPr>
        <p:spPr>
          <a:xfrm>
            <a:off x="838200" y="70363"/>
            <a:ext cx="10515600" cy="1200288"/>
          </a:xfrm>
          <a:prstGeom prst="rect">
            <a:avLst/>
          </a:prstGeom>
          <a:noFill/>
          <a:ln>
            <a:noFill/>
          </a:ln>
        </p:spPr>
        <p:txBody>
          <a:bodyPr spcFirstLastPara="1" wrap="square" lIns="91425" tIns="45700" rIns="91425" bIns="45700" anchor="t" anchorCtr="0">
            <a:spAutoFit/>
          </a:bodyPr>
          <a:lstStyle/>
          <a:p>
            <a:pPr lvl="0" algn="ctr"/>
            <a:r>
              <a:rPr lang="fa-IR" sz="3600" dirty="0">
                <a:solidFill>
                  <a:srgbClr val="012851"/>
                </a:solidFill>
                <a:latin typeface="Open Sans"/>
                <a:ea typeface="Open Sans"/>
              </a:rPr>
              <a:t>دانشجویان می توانند در سه مقطع کارشناسی، کارشناسی ارشد و دکترا در این رشته تحصیل کنند</a:t>
            </a:r>
            <a:endParaRPr sz="3600" dirty="0">
              <a:solidFill>
                <a:srgbClr val="012851"/>
              </a:solidFill>
              <a:latin typeface="Open Sans"/>
              <a:ea typeface="Open Sans"/>
            </a:endParaRPr>
          </a:p>
        </p:txBody>
      </p:sp>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7" name="Content Placeholder 6" descr="A room with tables and chairs&#10;&#10;Description automatically generated with low confidence"/>
          <p:cNvPicPr>
            <a:picLocks noChangeAspect="1"/>
          </p:cNvPicPr>
          <p:nvPr/>
        </p:nvPicPr>
        <p:blipFill>
          <a:blip r:embed="rId6"/>
          <a:stretch>
            <a:fillRect/>
          </a:stretch>
        </p:blipFill>
        <p:spPr>
          <a:xfrm>
            <a:off x="838200" y="1558212"/>
            <a:ext cx="5800725" cy="3877366"/>
          </a:xfrm>
          <a:prstGeom prst="rect">
            <a:avLst/>
          </a:prstGeom>
          <a:noFill/>
          <a:ln>
            <a:noFill/>
          </a:ln>
        </p:spPr>
      </p:pic>
      <p:pic>
        <p:nvPicPr>
          <p:cNvPr id="8" name="Audio 9"/>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6000" y="2709000"/>
            <a:ext cx="1152528" cy="115252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4"/>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endCondLst>
                    <p:cond evt="onNext" delay="0">
                      <p:tgtEl>
                        <p:sldTgt/>
                      </p:tgtEl>
                    </p:cond>
                    <p:cond evt="onPrev"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sp>
        <p:nvSpPr>
          <p:cNvPr id="93" name="Google Shape;93;p2"/>
          <p:cNvSpPr txBox="1"/>
          <p:nvPr/>
        </p:nvSpPr>
        <p:spPr>
          <a:xfrm>
            <a:off x="838200" y="0"/>
            <a:ext cx="10515600" cy="1200288"/>
          </a:xfrm>
          <a:prstGeom prst="rect">
            <a:avLst/>
          </a:prstGeom>
          <a:noFill/>
          <a:ln>
            <a:noFill/>
          </a:ln>
        </p:spPr>
        <p:txBody>
          <a:bodyPr spcFirstLastPara="1" wrap="square" lIns="91425" tIns="45700" rIns="91425" bIns="45700" anchor="t" anchorCtr="0">
            <a:spAutoFit/>
          </a:bodyPr>
          <a:lstStyle/>
          <a:p>
            <a:pPr lvl="0" algn="ctr"/>
            <a:r>
              <a:rPr lang="fa-IR" sz="3600" dirty="0">
                <a:solidFill>
                  <a:srgbClr val="012851"/>
                </a:solidFill>
                <a:latin typeface="Open Sans"/>
                <a:ea typeface="Open Sans"/>
              </a:rPr>
              <a:t>این دانشکده بافتِ جالبی از استادانِ با تجربه و با اَنگیزِه و دانشجویان جوان و پُر انرژی دارد</a:t>
            </a:r>
            <a:endParaRPr sz="3600" dirty="0">
              <a:solidFill>
                <a:srgbClr val="012851"/>
              </a:solidFill>
              <a:latin typeface="Open Sans"/>
              <a:ea typeface="Open Sans"/>
            </a:endParaRPr>
          </a:p>
        </p:txBody>
      </p:sp>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7" name="Content Placeholder 7" descr="A picture containing indoor, person, blue&#10;&#10;Description automatically generated"/>
          <p:cNvPicPr>
            <a:picLocks noChangeAspect="1"/>
          </p:cNvPicPr>
          <p:nvPr/>
        </p:nvPicPr>
        <p:blipFill>
          <a:blip r:embed="rId6"/>
          <a:stretch>
            <a:fillRect/>
          </a:stretch>
        </p:blipFill>
        <p:spPr>
          <a:xfrm>
            <a:off x="838200" y="1870314"/>
            <a:ext cx="5373508" cy="3022604"/>
          </a:xfrm>
          <a:prstGeom prst="rect">
            <a:avLst/>
          </a:prstGeom>
          <a:noFill/>
          <a:ln>
            <a:noFill/>
          </a:ln>
        </p:spPr>
      </p:pic>
      <p:pic>
        <p:nvPicPr>
          <p:cNvPr id="8" name="Audio 5"/>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6000" y="2709000"/>
            <a:ext cx="1152000" cy="1152000"/>
          </a:xfrm>
          <a:prstGeom prst="rect">
            <a:avLst/>
          </a:prstGeom>
          <a:noFill/>
          <a:ln cap="flat">
            <a:noFill/>
          </a:ln>
        </p:spPr>
      </p:pic>
    </p:spTree>
    <p:extLst>
      <p:ext uri="{BB962C8B-B14F-4D97-AF65-F5344CB8AC3E}">
        <p14:creationId xmlns:p14="http://schemas.microsoft.com/office/powerpoint/2010/main" val="3699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62"/>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endCondLst>
                    <p:cond evt="onNext" delay="0">
                      <p:tgtEl>
                        <p:sldTgt/>
                      </p:tgtEl>
                    </p:cond>
                    <p:cond evt="onPrev"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5" name="Picture 2">
            <a:extLst>
              <a:ext uri="{FF2B5EF4-FFF2-40B4-BE49-F238E27FC236}">
                <a16:creationId xmlns:a16="http://schemas.microsoft.com/office/drawing/2014/main" id="{074AE850-B4FE-4B9A-8C17-F90084878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972" y="1584771"/>
            <a:ext cx="2156593" cy="32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6A3929C1-A076-46D0-A4D3-598CC999E5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8474" y="1584771"/>
            <a:ext cx="2323019"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B53AD65D-36AB-443E-A97B-22ACB94F6D2C}"/>
              </a:ext>
            </a:extLst>
          </p:cNvPr>
          <p:cNvSpPr txBox="1"/>
          <p:nvPr/>
        </p:nvSpPr>
        <p:spPr>
          <a:xfrm>
            <a:off x="4738408" y="309075"/>
            <a:ext cx="2875722" cy="646331"/>
          </a:xfrm>
          <a:prstGeom prst="rect">
            <a:avLst/>
          </a:prstGeom>
          <a:noFill/>
        </p:spPr>
        <p:txBody>
          <a:bodyPr wrap="square" rtlCol="0">
            <a:spAutoFit/>
          </a:bodyPr>
          <a:lstStyle/>
          <a:p>
            <a:pPr algn="ctr"/>
            <a:r>
              <a:rPr lang="hu-HU" sz="3600" dirty="0">
                <a:solidFill>
                  <a:srgbClr val="012851"/>
                </a:solidFill>
                <a:latin typeface="Open Sans"/>
                <a:ea typeface="Open Sans"/>
                <a:cs typeface="Open Sans"/>
              </a:rPr>
              <a:t>Sándor </a:t>
            </a:r>
            <a:r>
              <a:rPr lang="hu-HU" sz="3600" dirty="0" err="1">
                <a:solidFill>
                  <a:srgbClr val="012851"/>
                </a:solidFill>
                <a:latin typeface="Open Sans"/>
                <a:ea typeface="Open Sans"/>
                <a:cs typeface="Open Sans"/>
              </a:rPr>
              <a:t>Kégl</a:t>
            </a:r>
            <a:endParaRPr lang="hu-HU" sz="3600" dirty="0">
              <a:solidFill>
                <a:srgbClr val="012851"/>
              </a:solidFill>
              <a:latin typeface="Open Sans"/>
              <a:ea typeface="Open Sans"/>
              <a:cs typeface="Open Sans"/>
            </a:endParaRPr>
          </a:p>
        </p:txBody>
      </p:sp>
      <p:sp>
        <p:nvSpPr>
          <p:cNvPr id="10" name="Szövegdoboz 9">
            <a:extLst>
              <a:ext uri="{FF2B5EF4-FFF2-40B4-BE49-F238E27FC236}">
                <a16:creationId xmlns:a16="http://schemas.microsoft.com/office/drawing/2014/main" id="{7184B04C-26D4-49CB-835C-B9C6F6B2C465}"/>
              </a:ext>
            </a:extLst>
          </p:cNvPr>
          <p:cNvSpPr txBox="1"/>
          <p:nvPr/>
        </p:nvSpPr>
        <p:spPr>
          <a:xfrm>
            <a:off x="7881571" y="309075"/>
            <a:ext cx="4036824" cy="646331"/>
          </a:xfrm>
          <a:prstGeom prst="rect">
            <a:avLst/>
          </a:prstGeom>
          <a:noFill/>
        </p:spPr>
        <p:txBody>
          <a:bodyPr wrap="square" rtlCol="0">
            <a:spAutoFit/>
          </a:bodyPr>
          <a:lstStyle/>
          <a:p>
            <a:r>
              <a:rPr lang="hu-HU" sz="3600" dirty="0">
                <a:solidFill>
                  <a:srgbClr val="012851"/>
                </a:solidFill>
                <a:latin typeface="Open Sans"/>
                <a:ea typeface="Open Sans"/>
                <a:cs typeface="Open Sans"/>
              </a:rPr>
              <a:t>Zsigmond </a:t>
            </a:r>
            <a:r>
              <a:rPr lang="hu-HU" sz="3600" dirty="0" err="1">
                <a:solidFill>
                  <a:srgbClr val="012851"/>
                </a:solidFill>
                <a:latin typeface="Open Sans"/>
                <a:ea typeface="Open Sans"/>
                <a:cs typeface="Open Sans"/>
              </a:rPr>
              <a:t>Telegdi</a:t>
            </a:r>
            <a:endParaRPr lang="hu-HU" sz="3600" dirty="0">
              <a:solidFill>
                <a:srgbClr val="012851"/>
              </a:solidFill>
              <a:latin typeface="Open Sans"/>
              <a:ea typeface="Open Sans"/>
              <a:cs typeface="Open Sans"/>
            </a:endParaRPr>
          </a:p>
        </p:txBody>
      </p:sp>
      <p:sp>
        <p:nvSpPr>
          <p:cNvPr id="11" name="Szövegdoboz 10">
            <a:extLst>
              <a:ext uri="{FF2B5EF4-FFF2-40B4-BE49-F238E27FC236}">
                <a16:creationId xmlns:a16="http://schemas.microsoft.com/office/drawing/2014/main" id="{6E9D12BD-4BE9-4DB7-AD6F-331F55BECA4D}"/>
              </a:ext>
            </a:extLst>
          </p:cNvPr>
          <p:cNvSpPr txBox="1"/>
          <p:nvPr/>
        </p:nvSpPr>
        <p:spPr>
          <a:xfrm>
            <a:off x="677374" y="380928"/>
            <a:ext cx="3633056" cy="954107"/>
          </a:xfrm>
          <a:prstGeom prst="rect">
            <a:avLst/>
          </a:prstGeom>
          <a:noFill/>
        </p:spPr>
        <p:txBody>
          <a:bodyPr wrap="square" rtlCol="0">
            <a:spAutoFit/>
          </a:bodyPr>
          <a:lstStyle/>
          <a:p>
            <a:pPr algn="ctr"/>
            <a:r>
              <a:rPr lang="hu-HU" sz="3600" dirty="0">
                <a:solidFill>
                  <a:srgbClr val="012851"/>
                </a:solidFill>
                <a:latin typeface="Open Sans"/>
                <a:ea typeface="Open Sans"/>
                <a:cs typeface="Open Sans"/>
              </a:rPr>
              <a:t>Ferenc </a:t>
            </a:r>
            <a:r>
              <a:rPr lang="hu-HU" sz="3600" dirty="0" err="1">
                <a:solidFill>
                  <a:srgbClr val="012851"/>
                </a:solidFill>
                <a:latin typeface="Open Sans"/>
                <a:ea typeface="Open Sans"/>
                <a:cs typeface="Open Sans"/>
              </a:rPr>
              <a:t>Dombay</a:t>
            </a:r>
            <a:endParaRPr lang="hu-HU" sz="3600" dirty="0">
              <a:solidFill>
                <a:srgbClr val="012851"/>
              </a:solidFill>
              <a:latin typeface="Open Sans"/>
              <a:ea typeface="Open Sans"/>
              <a:cs typeface="Open Sans"/>
            </a:endParaRPr>
          </a:p>
          <a:p>
            <a:pPr algn="ctr"/>
            <a:endParaRPr lang="hu-HU" sz="2000" dirty="0">
              <a:solidFill>
                <a:srgbClr val="012851"/>
              </a:solidFill>
              <a:latin typeface="Open Sans"/>
              <a:ea typeface="Open Sans"/>
              <a:cs typeface="Open Sans"/>
            </a:endParaRPr>
          </a:p>
        </p:txBody>
      </p:sp>
      <p:pic>
        <p:nvPicPr>
          <p:cNvPr id="9" name="Rögzített hang">
            <a:hlinkClick r:id="" action="ppaction://media"/>
            <a:extLst>
              <a:ext uri="{FF2B5EF4-FFF2-40B4-BE49-F238E27FC236}">
                <a16:creationId xmlns:a16="http://schemas.microsoft.com/office/drawing/2014/main" id="{F5F43263-B10A-4940-9781-297FC4AEAE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00269" y="4930687"/>
            <a:ext cx="1152000" cy="1152000"/>
          </a:xfrm>
          <a:prstGeom prst="rect">
            <a:avLst/>
          </a:prstGeom>
        </p:spPr>
      </p:pic>
      <p:pic>
        <p:nvPicPr>
          <p:cNvPr id="1026" name="Picture 2">
            <a:extLst>
              <a:ext uri="{FF2B5EF4-FFF2-40B4-BE49-F238E27FC236}">
                <a16:creationId xmlns:a16="http://schemas.microsoft.com/office/drawing/2014/main" id="{D7BF39F8-D7D8-444A-9D9E-77AD387AAD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0027" y="1584771"/>
            <a:ext cx="236775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6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sp>
        <p:nvSpPr>
          <p:cNvPr id="93" name="Google Shape;93;p2"/>
          <p:cNvSpPr txBox="1"/>
          <p:nvPr/>
        </p:nvSpPr>
        <p:spPr>
          <a:xfrm>
            <a:off x="838200" y="381390"/>
            <a:ext cx="10515600" cy="646290"/>
          </a:xfrm>
          <a:prstGeom prst="rect">
            <a:avLst/>
          </a:prstGeom>
          <a:noFill/>
          <a:ln>
            <a:noFill/>
          </a:ln>
        </p:spPr>
        <p:txBody>
          <a:bodyPr spcFirstLastPara="1" wrap="square" lIns="91425" tIns="45700" rIns="91425" bIns="45700" anchor="t" anchorCtr="0">
            <a:spAutoFit/>
          </a:bodyPr>
          <a:lstStyle/>
          <a:p>
            <a:pPr lvl="0" algn="ctr"/>
            <a:r>
              <a:rPr lang="hu-HU" sz="3600" dirty="0">
                <a:solidFill>
                  <a:srgbClr val="012851"/>
                </a:solidFill>
                <a:latin typeface="Open Sans"/>
                <a:ea typeface="Open Sans"/>
                <a:cs typeface="Open Sans"/>
              </a:rPr>
              <a:t>The </a:t>
            </a:r>
            <a:r>
              <a:rPr lang="hu-HU" sz="3600" dirty="0" err="1">
                <a:solidFill>
                  <a:srgbClr val="012851"/>
                </a:solidFill>
                <a:latin typeface="Open Sans"/>
                <a:ea typeface="Open Sans"/>
                <a:cs typeface="Open Sans"/>
              </a:rPr>
              <a:t>department’s</a:t>
            </a:r>
            <a:r>
              <a:rPr lang="hu-HU" sz="3600" dirty="0">
                <a:solidFill>
                  <a:srgbClr val="012851"/>
                </a:solidFill>
                <a:latin typeface="Open Sans"/>
                <a:ea typeface="Open Sans"/>
                <a:cs typeface="Open Sans"/>
              </a:rPr>
              <a:t> </a:t>
            </a:r>
            <a:r>
              <a:rPr lang="hu-HU" sz="3600" dirty="0" err="1">
                <a:solidFill>
                  <a:srgbClr val="012851"/>
                </a:solidFill>
                <a:latin typeface="Open Sans"/>
                <a:ea typeface="Open Sans"/>
                <a:cs typeface="Open Sans"/>
              </a:rPr>
              <a:t>educational</a:t>
            </a:r>
            <a:r>
              <a:rPr lang="hu-HU" sz="3600" dirty="0">
                <a:solidFill>
                  <a:srgbClr val="012851"/>
                </a:solidFill>
                <a:latin typeface="Open Sans"/>
                <a:ea typeface="Open Sans"/>
                <a:cs typeface="Open Sans"/>
              </a:rPr>
              <a:t> program</a:t>
            </a:r>
            <a:endParaRPr sz="3600" dirty="0">
              <a:solidFill>
                <a:srgbClr val="012851"/>
              </a:solidFill>
              <a:latin typeface="Open Sans"/>
              <a:ea typeface="Open Sans"/>
              <a:cs typeface="Open Sans"/>
            </a:endParaRPr>
          </a:p>
        </p:txBody>
      </p:sp>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3074" name="Picture 2" descr="Iranian Tile Decor Geometrical islamic and  arabic style full frame tile tableau. A mosaic of mostly blue tiles with a square and circle pattern. A symmetrical wall decoration in the Golestan Palace in Tehran, Iran. The center looks like a flower. Pattern Stock Photo">
            <a:extLst>
              <a:ext uri="{FF2B5EF4-FFF2-40B4-BE49-F238E27FC236}">
                <a16:creationId xmlns:a16="http://schemas.microsoft.com/office/drawing/2014/main" id="{0EA52663-7F87-4C85-B847-402FF96ED9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490400"/>
            <a:ext cx="3877200" cy="3877200"/>
          </a:xfrm>
          <a:prstGeom prst="rect">
            <a:avLst/>
          </a:prstGeom>
          <a:noFill/>
          <a:extLst>
            <a:ext uri="{909E8E84-426E-40DD-AFC4-6F175D3DCCD1}">
              <a14:hiddenFill xmlns:a14="http://schemas.microsoft.com/office/drawing/2010/main">
                <a:solidFill>
                  <a:srgbClr val="FFFFFF"/>
                </a:solidFill>
              </a14:hiddenFill>
            </a:ext>
          </a:extLst>
        </p:spPr>
      </p:pic>
      <p:pic>
        <p:nvPicPr>
          <p:cNvPr id="3" name="Rögzített hang">
            <a:hlinkClick r:id="" action="ppaction://media"/>
            <a:extLst>
              <a:ext uri="{FF2B5EF4-FFF2-40B4-BE49-F238E27FC236}">
                <a16:creationId xmlns:a16="http://schemas.microsoft.com/office/drawing/2014/main" id="{A10AC9ED-C855-4DD4-808B-47E29C7191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6000" y="2709000"/>
            <a:ext cx="1152000" cy="1152000"/>
          </a:xfrm>
          <a:prstGeom prst="rect">
            <a:avLst/>
          </a:prstGeom>
        </p:spPr>
      </p:pic>
    </p:spTree>
    <p:extLst>
      <p:ext uri="{BB962C8B-B14F-4D97-AF65-F5344CB8AC3E}">
        <p14:creationId xmlns:p14="http://schemas.microsoft.com/office/powerpoint/2010/main" val="39648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a:stretch/>
        </p:blipFill>
        <p:spPr>
          <a:xfrm>
            <a:off x="0" y="6040621"/>
            <a:ext cx="12192000" cy="850900"/>
          </a:xfrm>
          <a:prstGeom prst="rect">
            <a:avLst/>
          </a:prstGeom>
          <a:noFill/>
          <a:ln>
            <a:noFill/>
          </a:ln>
        </p:spPr>
      </p:pic>
      <p:sp>
        <p:nvSpPr>
          <p:cNvPr id="93" name="Google Shape;93;p2"/>
          <p:cNvSpPr txBox="1"/>
          <p:nvPr/>
        </p:nvSpPr>
        <p:spPr>
          <a:xfrm>
            <a:off x="790917" y="0"/>
            <a:ext cx="10770704" cy="1200288"/>
          </a:xfrm>
          <a:prstGeom prst="rect">
            <a:avLst/>
          </a:prstGeom>
          <a:noFill/>
          <a:ln>
            <a:noFill/>
          </a:ln>
        </p:spPr>
        <p:txBody>
          <a:bodyPr spcFirstLastPara="1" wrap="square" lIns="91425" tIns="45700" rIns="91425" bIns="45700" anchor="t" anchorCtr="0">
            <a:spAutoFit/>
          </a:bodyPr>
          <a:lstStyle/>
          <a:p>
            <a:pPr algn="ctr"/>
            <a:r>
              <a:rPr lang="hu-HU" sz="3600" dirty="0" err="1">
                <a:solidFill>
                  <a:srgbClr val="012851"/>
                </a:solidFill>
                <a:latin typeface="Open Sans"/>
                <a:ea typeface="Open Sans"/>
                <a:cs typeface="Open Sans"/>
              </a:rPr>
              <a:t>Our</a:t>
            </a:r>
            <a:r>
              <a:rPr lang="hu-HU" sz="3600" dirty="0">
                <a:solidFill>
                  <a:srgbClr val="012851"/>
                </a:solidFill>
                <a:latin typeface="Open Sans"/>
                <a:ea typeface="Open Sans"/>
                <a:cs typeface="Open Sans"/>
              </a:rPr>
              <a:t> </a:t>
            </a:r>
            <a:r>
              <a:rPr lang="hu-HU" sz="3600" dirty="0" err="1">
                <a:solidFill>
                  <a:srgbClr val="012851"/>
                </a:solidFill>
                <a:latin typeface="Open Sans"/>
                <a:ea typeface="Open Sans"/>
                <a:cs typeface="Open Sans"/>
              </a:rPr>
              <a:t>department</a:t>
            </a:r>
            <a:r>
              <a:rPr lang="hu-HU" sz="3600" dirty="0">
                <a:solidFill>
                  <a:srgbClr val="012851"/>
                </a:solidFill>
                <a:latin typeface="Open Sans"/>
                <a:ea typeface="Open Sans"/>
                <a:cs typeface="Open Sans"/>
              </a:rPr>
              <a:t> has </a:t>
            </a:r>
            <a:r>
              <a:rPr lang="hu-HU" sz="3600" dirty="0" err="1">
                <a:solidFill>
                  <a:srgbClr val="012851"/>
                </a:solidFill>
                <a:latin typeface="Open Sans"/>
                <a:ea typeface="Open Sans"/>
                <a:cs typeface="Open Sans"/>
              </a:rPr>
              <a:t>extensive</a:t>
            </a:r>
            <a:r>
              <a:rPr lang="hu-HU" sz="3600" dirty="0">
                <a:solidFill>
                  <a:srgbClr val="012851"/>
                </a:solidFill>
                <a:latin typeface="Open Sans"/>
                <a:ea typeface="Open Sans"/>
                <a:cs typeface="Open Sans"/>
              </a:rPr>
              <a:t> relations </a:t>
            </a:r>
            <a:r>
              <a:rPr lang="hu-HU" sz="3600" dirty="0" err="1">
                <a:solidFill>
                  <a:srgbClr val="012851"/>
                </a:solidFill>
                <a:latin typeface="Open Sans"/>
                <a:ea typeface="Open Sans"/>
                <a:cs typeface="Open Sans"/>
              </a:rPr>
              <a:t>with</a:t>
            </a:r>
            <a:r>
              <a:rPr lang="hu-HU" sz="3600" dirty="0">
                <a:solidFill>
                  <a:srgbClr val="012851"/>
                </a:solidFill>
                <a:latin typeface="Open Sans"/>
                <a:ea typeface="Open Sans"/>
                <a:cs typeface="Open Sans"/>
              </a:rPr>
              <a:t> </a:t>
            </a:r>
            <a:r>
              <a:rPr lang="hu-HU" sz="3600" dirty="0" err="1">
                <a:solidFill>
                  <a:srgbClr val="012851"/>
                </a:solidFill>
                <a:latin typeface="Open Sans"/>
                <a:ea typeface="Open Sans"/>
                <a:cs typeface="Open Sans"/>
              </a:rPr>
              <a:t>universities</a:t>
            </a:r>
            <a:r>
              <a:rPr lang="hu-HU" sz="3600" dirty="0">
                <a:solidFill>
                  <a:srgbClr val="012851"/>
                </a:solidFill>
                <a:latin typeface="Open Sans"/>
                <a:ea typeface="Open Sans"/>
                <a:cs typeface="Open Sans"/>
              </a:rPr>
              <a:t> and </a:t>
            </a:r>
            <a:r>
              <a:rPr lang="hu-HU" sz="3600" dirty="0" err="1">
                <a:solidFill>
                  <a:srgbClr val="012851"/>
                </a:solidFill>
                <a:latin typeface="Open Sans"/>
                <a:ea typeface="Open Sans"/>
                <a:cs typeface="Open Sans"/>
              </a:rPr>
              <a:t>research</a:t>
            </a:r>
            <a:r>
              <a:rPr lang="hu-HU" sz="3600" dirty="0">
                <a:solidFill>
                  <a:srgbClr val="012851"/>
                </a:solidFill>
                <a:latin typeface="Open Sans"/>
                <a:ea typeface="Open Sans"/>
                <a:cs typeface="Open Sans"/>
              </a:rPr>
              <a:t> </a:t>
            </a:r>
            <a:r>
              <a:rPr lang="hu-HU" sz="3600" dirty="0" err="1">
                <a:solidFill>
                  <a:srgbClr val="012851"/>
                </a:solidFill>
                <a:latin typeface="Open Sans"/>
                <a:ea typeface="Open Sans"/>
                <a:cs typeface="Open Sans"/>
              </a:rPr>
              <a:t>institutions</a:t>
            </a:r>
            <a:r>
              <a:rPr lang="hu-HU" sz="3600" dirty="0">
                <a:solidFill>
                  <a:srgbClr val="012851"/>
                </a:solidFill>
                <a:latin typeface="Open Sans"/>
                <a:ea typeface="Open Sans"/>
                <a:cs typeface="Open Sans"/>
              </a:rPr>
              <a:t> </a:t>
            </a:r>
            <a:r>
              <a:rPr lang="hu-HU" sz="3600" dirty="0" err="1">
                <a:solidFill>
                  <a:srgbClr val="012851"/>
                </a:solidFill>
                <a:latin typeface="Open Sans"/>
                <a:ea typeface="Open Sans"/>
                <a:cs typeface="Open Sans"/>
              </a:rPr>
              <a:t>abroad</a:t>
            </a:r>
            <a:endParaRPr sz="3600" dirty="0">
              <a:solidFill>
                <a:srgbClr val="012851"/>
              </a:solidFill>
              <a:latin typeface="Open Sans"/>
              <a:ea typeface="Open Sans"/>
              <a:cs typeface="Open Sans"/>
            </a:endParaRPr>
          </a:p>
        </p:txBody>
      </p:sp>
      <p:cxnSp>
        <p:nvCxnSpPr>
          <p:cNvPr id="94" name="Google Shape;94;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pic>
        <p:nvPicPr>
          <p:cNvPr id="4100" name="Picture 4" descr="architectural photography gray monument">
            <a:extLst>
              <a:ext uri="{FF2B5EF4-FFF2-40B4-BE49-F238E27FC236}">
                <a16:creationId xmlns:a16="http://schemas.microsoft.com/office/drawing/2014/main" id="{785421E1-F289-4CA5-86D2-BD0DF7C51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17" y="1490400"/>
            <a:ext cx="5812894" cy="3877200"/>
          </a:xfrm>
          <a:prstGeom prst="rect">
            <a:avLst/>
          </a:prstGeom>
          <a:noFill/>
          <a:extLst>
            <a:ext uri="{909E8E84-426E-40DD-AFC4-6F175D3DCCD1}">
              <a14:hiddenFill xmlns:a14="http://schemas.microsoft.com/office/drawing/2010/main">
                <a:solidFill>
                  <a:srgbClr val="FFFFFF"/>
                </a:solidFill>
              </a14:hiddenFill>
            </a:ext>
          </a:extLst>
        </p:spPr>
      </p:pic>
      <p:pic>
        <p:nvPicPr>
          <p:cNvPr id="2" name="Rögzített hang">
            <a:hlinkClick r:id="" action="ppaction://media"/>
            <a:extLst>
              <a:ext uri="{FF2B5EF4-FFF2-40B4-BE49-F238E27FC236}">
                <a16:creationId xmlns:a16="http://schemas.microsoft.com/office/drawing/2014/main" id="{598A1B2B-9D31-4B22-86C2-D61EA41194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6000" y="2709000"/>
            <a:ext cx="1152000" cy="1152000"/>
          </a:xfrm>
          <a:prstGeom prst="rect">
            <a:avLst/>
          </a:prstGeom>
        </p:spPr>
      </p:pic>
    </p:spTree>
    <p:extLst>
      <p:ext uri="{BB962C8B-B14F-4D97-AF65-F5344CB8AC3E}">
        <p14:creationId xmlns:p14="http://schemas.microsoft.com/office/powerpoint/2010/main" val="280146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1042</TotalTime>
  <Words>943</Words>
  <Application>Microsoft Office PowerPoint</Application>
  <PresentationFormat>Szélesvásznú</PresentationFormat>
  <Paragraphs>28</Paragraphs>
  <Slides>13</Slides>
  <Notes>13</Notes>
  <HiddenSlides>0</HiddenSlides>
  <MMClips>11</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13</vt:i4>
      </vt:variant>
    </vt:vector>
  </HeadingPairs>
  <TitlesOfParts>
    <vt:vector size="17" baseType="lpstr">
      <vt:lpstr>Open Sans</vt:lpstr>
      <vt:lpstr>Arial</vt:lpstr>
      <vt:lpstr>Calibri</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Microsoft Office User</dc:creator>
  <cp:lastModifiedBy>Eszter Csontos</cp:lastModifiedBy>
  <cp:revision>18</cp:revision>
  <dcterms:created xsi:type="dcterms:W3CDTF">2021-07-01T15:39:11Z</dcterms:created>
  <dcterms:modified xsi:type="dcterms:W3CDTF">2021-12-04T12:12:30Z</dcterms:modified>
</cp:coreProperties>
</file>